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1" r:id="rId2"/>
    <p:sldMasterId id="2147483675" r:id="rId3"/>
    <p:sldMasterId id="2147483672" r:id="rId4"/>
    <p:sldMasterId id="2147483678" r:id="rId5"/>
  </p:sldMasterIdLst>
  <p:notesMasterIdLst>
    <p:notesMasterId r:id="rId35"/>
  </p:notesMasterIdLst>
  <p:handoutMasterIdLst>
    <p:handoutMasterId r:id="rId36"/>
  </p:handoutMasterIdLst>
  <p:sldIdLst>
    <p:sldId id="262" r:id="rId6"/>
    <p:sldId id="267" r:id="rId7"/>
    <p:sldId id="358" r:id="rId8"/>
    <p:sldId id="361" r:id="rId9"/>
    <p:sldId id="360" r:id="rId10"/>
    <p:sldId id="359" r:id="rId11"/>
    <p:sldId id="362" r:id="rId12"/>
    <p:sldId id="32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5" r:id="rId24"/>
    <p:sldId id="376" r:id="rId25"/>
    <p:sldId id="377" r:id="rId26"/>
    <p:sldId id="378" r:id="rId27"/>
    <p:sldId id="379" r:id="rId28"/>
    <p:sldId id="380" r:id="rId29"/>
    <p:sldId id="381" r:id="rId30"/>
    <p:sldId id="382" r:id="rId31"/>
    <p:sldId id="383" r:id="rId32"/>
    <p:sldId id="385" r:id="rId33"/>
    <p:sldId id="266" r:id="rId34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5594"/>
    <a:srgbClr val="000000"/>
    <a:srgbClr val="1C6F47"/>
    <a:srgbClr val="13784B"/>
    <a:srgbClr val="6D6E71"/>
    <a:srgbClr val="0856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31B5740-47AB-4AD9-B677-FDCB54093F03}" v="14" dt="2025-10-30T15:04:36.6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72740" autoAdjust="0"/>
  </p:normalViewPr>
  <p:slideViewPr>
    <p:cSldViewPr snapToGrid="0">
      <p:cViewPr varScale="1">
        <p:scale>
          <a:sx n="72" d="100"/>
          <a:sy n="72" d="100"/>
        </p:scale>
        <p:origin x="1282" y="55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heme" Target="theme/theme1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91B8D0D7-DADE-4A8C-8087-BBE9B087E1A8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7C481B1-F8BE-4D7E-9ECF-112D4423F9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5400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E710C4-21D0-47E5-885F-557860E8597F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70B105-C37A-48A0-84FA-EAD0BF199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32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purpose of this class is for OPD Project Managers to understand and properly fill out the Project Status Update form.</a:t>
            </a:r>
          </a:p>
          <a:p>
            <a:endParaRPr lang="en-US" dirty="0"/>
          </a:p>
          <a:p>
            <a:r>
              <a:rPr lang="en-US" dirty="0"/>
              <a:t>Training Time: </a:t>
            </a:r>
            <a:r>
              <a:rPr lang="en-US"/>
              <a:t>1 hour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70B105-C37A-48A0-84FA-EAD0BF1997A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666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(click 1) These items need to be reviewed monthly to ensure that the information is still correct.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F2C632-E035-4FBF-8D3F-129570134C5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0808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(click 1) This information can be found on the PSR. Don’t forget to update the management let date and/or management ROW date if the schedule shifts. </a:t>
            </a:r>
          </a:p>
          <a:p>
            <a:r>
              <a:rPr lang="en-US" dirty="0"/>
              <a:t>(click 2) For the environmental document type, you should select the correct document and delete the other options.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F2C632-E035-4FBF-8D3F-129570134C5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5495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(click 1) 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This is asking if on schedule for </a:t>
            </a:r>
            <a:r>
              <a:rPr lang="en-US" sz="1200" b="1" dirty="0">
                <a:solidFill>
                  <a:schemeClr val="accent1">
                    <a:lumMod val="75000"/>
                  </a:schemeClr>
                </a:solidFill>
              </a:rPr>
              <a:t>Mgmt. LET date </a:t>
            </a:r>
            <a:r>
              <a:rPr lang="en-US" sz="1200" dirty="0">
                <a:solidFill>
                  <a:srgbClr val="C00000"/>
                </a:solidFill>
              </a:rPr>
              <a:t>(not BL or the P6 let date)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.</a:t>
            </a:r>
            <a:r>
              <a:rPr lang="en-US" sz="1200" dirty="0">
                <a:solidFill>
                  <a:srgbClr val="C00000"/>
                </a:solidFill>
              </a:rPr>
              <a:t> </a:t>
            </a:r>
          </a:p>
          <a:p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If PM Notes are in Let Status Format, make sure that this information matches the PSR. </a:t>
            </a:r>
            <a:r>
              <a:rPr lang="en-US" sz="1200" dirty="0">
                <a:solidFill>
                  <a:srgbClr val="C00000"/>
                </a:solidFill>
              </a:rPr>
              <a:t>Must answer this regardless of the PM note format. </a:t>
            </a:r>
          </a:p>
          <a:p>
            <a:endParaRPr lang="en-US" sz="1200" dirty="0">
              <a:solidFill>
                <a:srgbClr val="C00000"/>
              </a:solidFill>
            </a:endParaRPr>
          </a:p>
          <a:p>
            <a:r>
              <a:rPr lang="en-US" sz="1200" dirty="0">
                <a:solidFill>
                  <a:srgbClr val="C00000"/>
                </a:solidFill>
              </a:rPr>
              <a:t>(click 2) 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This is the approved cost estimates for each funding phase. If the funding phase does not apply, write “$0.00.” </a:t>
            </a:r>
          </a:p>
          <a:p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f the answer is “Yes”, state which funding phase needs more money.  </a:t>
            </a:r>
          </a:p>
          <a:p>
            <a:endParaRPr lang="en-US" sz="1200" dirty="0">
              <a:solidFill>
                <a:srgbClr val="C0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F2C632-E035-4FBF-8D3F-129570134C5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0870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(click 1) 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This should match the TPro expanded description. The language should be easy for non-technical people to understand.</a:t>
            </a:r>
          </a:p>
          <a:p>
            <a:r>
              <a:rPr lang="en-US" sz="1200" dirty="0"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Remember: 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This will need to be updated if the scope changes. </a:t>
            </a:r>
          </a:p>
          <a:p>
            <a:endParaRPr lang="en-US" sz="12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(click 2) follow the directions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F2C632-E035-4FBF-8D3F-129570134C5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3539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(click 1) For the project schedule, list out the milestones and the Let date. </a:t>
            </a:r>
          </a:p>
          <a:p>
            <a:r>
              <a:rPr lang="en-US" dirty="0"/>
              <a:t>(click 2) For the status update, list brief sentences about what is happening on the project. </a:t>
            </a:r>
          </a:p>
          <a:p>
            <a:r>
              <a:rPr lang="en-US" dirty="0"/>
              <a:t>(click 3) 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This information should match the information on the PSR. If there is more than one active contract/task order, it should be included. Do </a:t>
            </a:r>
            <a:r>
              <a:rPr lang="en-US" sz="1200" u="sng" dirty="0">
                <a:solidFill>
                  <a:schemeClr val="accent1">
                    <a:lumMod val="75000"/>
                  </a:schemeClr>
                </a:solidFill>
              </a:rPr>
              <a:t>not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include contracts that have been completed and closed.</a:t>
            </a:r>
          </a:p>
          <a:p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(click 4) Don’t forget to fill out the header and updated the date each month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F2C632-E035-4FBF-8D3F-129570134C5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5377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(click 1) This section is only needed if the project is controversial. If it is not, then delete this section.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solidFill>
                <a:schemeClr val="accent1">
                  <a:lumMod val="75000"/>
                </a:schemeClr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(click 2) If the project is controversial or potentially controversial, maintain a timeline of various public or government official coordination and outreach meetings.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F2C632-E035-4FBF-8D3F-129570134C5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256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(click 1) 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Next steps are critical path items to reach the next milestones or funding authorization (ROW Authorization or CST Authorization).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(click 2) This is </a:t>
            </a:r>
            <a:r>
              <a:rPr lang="en-US" sz="1200" u="sng" dirty="0">
                <a:solidFill>
                  <a:schemeClr val="accent1">
                    <a:lumMod val="75000"/>
                  </a:schemeClr>
                </a:solidFill>
              </a:rPr>
              <a:t>not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a repeat of all of information from the “status update” section. Instead, list the high-level steps to reach the next milestone or funding  authorization.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F2C632-E035-4FBF-8D3F-129570134C5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5302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(click 1) 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If there is a project risk to the </a:t>
            </a:r>
            <a:r>
              <a:rPr lang="en-US" sz="1200" u="sng" dirty="0">
                <a:solidFill>
                  <a:schemeClr val="accent1">
                    <a:lumMod val="75000"/>
                  </a:schemeClr>
                </a:solidFill>
              </a:rPr>
              <a:t>schedule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, then list the risk. Ensure that the reader can understand the risk with a brief explanation. </a:t>
            </a:r>
          </a:p>
          <a:p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If no risk to the schedule, list “N/A.”</a:t>
            </a:r>
          </a:p>
          <a:p>
            <a:endParaRPr lang="en-US" sz="1200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(click 2) For example, a PM might list Section 4(f) coordination due to a historic property within the project area as a risk. The </a:t>
            </a:r>
            <a:r>
              <a:rPr lang="en-US" sz="1200" i="1" dirty="0">
                <a:solidFill>
                  <a:schemeClr val="accent1">
                    <a:lumMod val="75000"/>
                  </a:schemeClr>
                </a:solidFill>
              </a:rPr>
              <a:t>assumption in this scenario is that Section 4(f) was not included in the schedule.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i="1" dirty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en-US" sz="1200" i="0" dirty="0">
                <a:solidFill>
                  <a:schemeClr val="accent1">
                    <a:lumMod val="75000"/>
                  </a:schemeClr>
                </a:solidFill>
              </a:rPr>
              <a:t>click 3) 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If Section 4(f) was included in the schedule, then it would not be listed as 	a risk. </a:t>
            </a:r>
          </a:p>
          <a:p>
            <a:endParaRPr lang="en-US" sz="1200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F2C632-E035-4FBF-8D3F-129570134C5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8355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Next, we will review an example PSU for filling it out properly.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70B105-C37A-48A0-84FA-EAD0BF1997A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0392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(click 1) Remember to use a hyperlink for the folder instead of the individual file.</a:t>
            </a:r>
          </a:p>
          <a:p>
            <a:endParaRPr lang="en-US" dirty="0"/>
          </a:p>
          <a:p>
            <a:r>
              <a:rPr lang="en-US" dirty="0"/>
              <a:t>(click 2) List the District Program Manager. </a:t>
            </a:r>
          </a:p>
          <a:p>
            <a:endParaRPr lang="en-US" dirty="0"/>
          </a:p>
          <a:p>
            <a:r>
              <a:rPr lang="en-US" dirty="0"/>
              <a:t>(click 3) The management ROW date should not be blank. If there isn’t a ROW phase, then write N/A.</a:t>
            </a:r>
          </a:p>
          <a:p>
            <a:endParaRPr lang="en-US" dirty="0"/>
          </a:p>
          <a:p>
            <a:r>
              <a:rPr lang="en-US" dirty="0"/>
              <a:t>(click 4) If the project is not on schedule for let, include a statement on how the schedule will recover.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70B105-C37A-48A0-84FA-EAD0BF1997A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022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(click 1) The learner will understand the purpose of the Project Status Update form, and who the intended audience of this document is. </a:t>
            </a:r>
          </a:p>
          <a:p>
            <a:endParaRPr lang="en-US" dirty="0"/>
          </a:p>
          <a:p>
            <a:r>
              <a:rPr lang="en-US" dirty="0"/>
              <a:t>(click 2) You will know who is responsible for maintaining the information in this document. </a:t>
            </a:r>
          </a:p>
          <a:p>
            <a:endParaRPr lang="en-US" dirty="0"/>
          </a:p>
          <a:p>
            <a:r>
              <a:rPr lang="en-US" dirty="0"/>
              <a:t>(click 3) You will learn when the PSU is required and how often it must be updated.</a:t>
            </a:r>
          </a:p>
          <a:p>
            <a:endParaRPr lang="en-US" dirty="0"/>
          </a:p>
          <a:p>
            <a:r>
              <a:rPr lang="en-US" dirty="0"/>
              <a:t>(click 4) Management must be able to location the document at any time. Therefore, you will learn the location that all PMs should be storing the latest document. </a:t>
            </a:r>
          </a:p>
          <a:p>
            <a:endParaRPr lang="en-US" dirty="0"/>
          </a:p>
          <a:p>
            <a:r>
              <a:rPr lang="en-US" dirty="0"/>
              <a:t>(click 5) Finally, you will learn how to properly fill out the PSU.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70B105-C37A-48A0-84FA-EAD0BF1997A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7566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(click 1) The listed budget cost should be either what is approved or matches what the PM has put in their TPro notes as the updated cost estimate. </a:t>
            </a:r>
          </a:p>
          <a:p>
            <a:endParaRPr lang="en-US" dirty="0"/>
          </a:p>
          <a:p>
            <a:r>
              <a:rPr lang="en-US" dirty="0"/>
              <a:t>(click 2) The scope description should match and be consistent with the information from the TPro expanded description field.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F2C632-E035-4FBF-8D3F-129570134C5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5562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(click 1) Each PSU should have a snipped copy of the </a:t>
            </a:r>
            <a:r>
              <a:rPr lang="en-US" dirty="0" err="1"/>
              <a:t>GeoPi</a:t>
            </a:r>
            <a:r>
              <a:rPr lang="en-US" dirty="0"/>
              <a:t> map showing the project location.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70B105-C37A-48A0-84FA-EAD0BF1997A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8491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(click 1) List all of the completed and upcoming milestones. </a:t>
            </a:r>
          </a:p>
          <a:p>
            <a:endParaRPr lang="en-US" dirty="0"/>
          </a:p>
          <a:p>
            <a:r>
              <a:rPr lang="en-US" dirty="0"/>
              <a:t>(click 2) If a project does not have a concept report submission milestone, it should still be listed but with N/A beside it.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70B105-C37A-48A0-84FA-EAD0BF1997A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0624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(click 1) When writing notes, include dates to give context to the information. Be mindful that dates should be written as a 6-digit number. Otherwise, there may be confusion as to whether the date represents a month and day or a month and year.  If it is representing a month and year, write it as 2-digit month and 4-digit year.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F2C632-E035-4FBF-8D3F-129570134C5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657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(click 1) Include all current contracts and task orders. If a contract is no longer in use, it should be removed from the PSU.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70B105-C37A-48A0-84FA-EAD0BF1997A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851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(click 1) This is to show the comparison between what was written as the “status update” notes and the “next steps” notes. Notice that the “next steps” is not a copy of the information. Instead, it is listing the critical steps to get to the next milestone or funding authorization.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F2C632-E035-4FBF-8D3F-129570134C5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03170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(click 1) Remember that a risk is related to the schedule. If the schedule included the activity or time needed for a task, this would not be considered a risk. It should be something that the schedule did not consider.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70B105-C37A-48A0-84FA-EAD0BF1997AC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8755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(read slide)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70B105-C37A-48A0-84FA-EAD0BF1997AC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86701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(read slide)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70B105-C37A-48A0-84FA-EAD0BF1997AC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4468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(click 1) </a:t>
            </a:r>
            <a:r>
              <a:rPr lang="en-US" sz="1200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The </a:t>
            </a:r>
            <a:r>
              <a:rPr lang="en-US" sz="1200" b="1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Project Status Update (PSU) </a:t>
            </a:r>
            <a:r>
              <a:rPr lang="en-US" sz="1200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is a document that contains </a:t>
            </a:r>
            <a:r>
              <a:rPr lang="en-US" sz="1200" b="1" kern="1200" dirty="0">
                <a:solidFill>
                  <a:srgbClr val="000000"/>
                </a:solidFill>
                <a:effectLst>
                  <a:glow rad="127000">
                    <a:schemeClr val="accent5">
                      <a:lumMod val="60000"/>
                      <a:lumOff val="40000"/>
                    </a:schemeClr>
                  </a:glow>
                </a:effectLst>
                <a:latin typeface="+mn-lt"/>
                <a:ea typeface="+mn-ea"/>
                <a:cs typeface="+mn-cs"/>
              </a:rPr>
              <a:t>current</a:t>
            </a:r>
            <a:r>
              <a:rPr lang="en-US" sz="1200" kern="1200" dirty="0">
                <a:solidFill>
                  <a:srgbClr val="000000"/>
                </a:solidFill>
                <a:effectLst>
                  <a:glow rad="127000">
                    <a:schemeClr val="accent5">
                      <a:lumMod val="60000"/>
                      <a:lumOff val="40000"/>
                    </a:schemeClr>
                  </a:glow>
                </a:effectLst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and </a:t>
            </a:r>
            <a:r>
              <a:rPr lang="en-US" sz="1200" b="1" kern="1200" dirty="0">
                <a:solidFill>
                  <a:srgbClr val="000000"/>
                </a:solidFill>
                <a:effectLst>
                  <a:glow rad="127000">
                    <a:schemeClr val="accent5">
                      <a:lumMod val="40000"/>
                      <a:lumOff val="60000"/>
                    </a:schemeClr>
                  </a:glow>
                </a:effectLst>
                <a:latin typeface="+mn-lt"/>
                <a:ea typeface="+mn-ea"/>
                <a:cs typeface="+mn-cs"/>
              </a:rPr>
              <a:t>accurate</a:t>
            </a:r>
            <a:r>
              <a:rPr lang="en-US" sz="1200" kern="1200" dirty="0">
                <a:solidFill>
                  <a:srgbClr val="000000"/>
                </a:solidFill>
                <a:effectLst>
                  <a:glow rad="127000">
                    <a:schemeClr val="accent5">
                      <a:lumMod val="40000"/>
                      <a:lumOff val="60000"/>
                    </a:schemeClr>
                  </a:glow>
                </a:effectLst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rgbClr val="000000"/>
                </a:solidFill>
                <a:effectLst>
                  <a:glow rad="127000">
                    <a:schemeClr val="accent5">
                      <a:lumMod val="40000"/>
                      <a:lumOff val="60000"/>
                    </a:schemeClr>
                  </a:glow>
                </a:effectLst>
                <a:latin typeface="+mn-lt"/>
                <a:ea typeface="+mn-ea"/>
                <a:cs typeface="+mn-cs"/>
              </a:rPr>
              <a:t>information</a:t>
            </a:r>
            <a:r>
              <a:rPr lang="en-US" sz="1200" kern="1200" dirty="0">
                <a:solidFill>
                  <a:srgbClr val="000000"/>
                </a:solidFill>
                <a:effectLst>
                  <a:glow rad="127000">
                    <a:schemeClr val="accent5">
                      <a:lumMod val="40000"/>
                      <a:lumOff val="60000"/>
                    </a:schemeClr>
                  </a:glow>
                </a:effectLst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related to a project.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(click 2) The </a:t>
            </a:r>
            <a:r>
              <a:rPr lang="en-US" sz="1200" b="1" kern="1200" dirty="0">
                <a:solidFill>
                  <a:srgbClr val="0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+mn-lt"/>
                <a:ea typeface="+mn-ea"/>
                <a:cs typeface="+mn-cs"/>
              </a:rPr>
              <a:t>purpose</a:t>
            </a:r>
            <a:r>
              <a:rPr lang="en-US" sz="1200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 of the PSU is to provide a brief </a:t>
            </a:r>
            <a:r>
              <a:rPr lang="en-US" sz="1200" b="1" kern="1200" dirty="0">
                <a:solidFill>
                  <a:srgbClr val="0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+mn-lt"/>
                <a:ea typeface="+mn-ea"/>
                <a:cs typeface="+mn-cs"/>
              </a:rPr>
              <a:t>project</a:t>
            </a:r>
            <a:r>
              <a:rPr lang="en-US" sz="1200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rgbClr val="0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+mn-lt"/>
                <a:ea typeface="+mn-ea"/>
                <a:cs typeface="+mn-cs"/>
              </a:rPr>
              <a:t>reference document </a:t>
            </a:r>
            <a:r>
              <a:rPr lang="en-US" sz="1200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for </a:t>
            </a:r>
            <a:r>
              <a:rPr lang="en-US" sz="1200" b="1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GDOT management</a:t>
            </a:r>
            <a:r>
              <a:rPr lang="en-US" sz="1200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 to understand and explain the project to stakeholders, government officials, politicians, and GDOT Board members.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(click 3) The audience for this document is GDOT management. It is not intended to be a project manager tool.  </a:t>
            </a:r>
            <a:br>
              <a:rPr lang="en-US" sz="1200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</a:br>
            <a:br>
              <a:rPr lang="en-US" sz="1200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</a:br>
            <a:endParaRPr lang="en-US" sz="1200" kern="1200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70B105-C37A-48A0-84FA-EAD0BF1997A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4059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(click 1) </a:t>
            </a:r>
            <a:r>
              <a:rPr lang="en-US" sz="1200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en-US" sz="1200" kern="1200" dirty="0">
                <a:ln>
                  <a:solidFill>
                    <a:schemeClr val="tx1"/>
                  </a:solidFill>
                </a:ln>
                <a:solidFill>
                  <a:srgbClr val="0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>
                <a:ln>
                  <a:solidFill>
                    <a:schemeClr val="tx1"/>
                  </a:solidFill>
                </a:ln>
                <a:solidFill>
                  <a:srgbClr val="00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  <a:ea typeface="+mn-ea"/>
                <a:cs typeface="+mn-cs"/>
              </a:rPr>
              <a:t>Project Manager </a:t>
            </a:r>
            <a:r>
              <a:rPr lang="en-US" sz="1200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is responsible to create and continually update the PSU.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70B105-C37A-48A0-84FA-EAD0BF1997A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2171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(click 1) </a:t>
            </a:r>
            <a:r>
              <a:rPr lang="en-US" sz="1200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A PSU is required on </a:t>
            </a:r>
            <a:r>
              <a:rPr lang="en-US" sz="1200" kern="1200" dirty="0">
                <a:solidFill>
                  <a:srgbClr val="0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+mn-lt"/>
                <a:ea typeface="+mn-ea"/>
                <a:cs typeface="+mn-cs"/>
              </a:rPr>
              <a:t>every project </a:t>
            </a:r>
            <a:r>
              <a:rPr lang="en-US" sz="1200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that the Office of Program Delivery manages. The PSU must be </a:t>
            </a:r>
            <a:r>
              <a:rPr lang="en-US" sz="1200" kern="1200" dirty="0">
                <a:solidFill>
                  <a:srgbClr val="0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  <a:ea typeface="+mn-ea"/>
                <a:cs typeface="+mn-cs"/>
              </a:rPr>
              <a:t>updated monthly </a:t>
            </a:r>
            <a:r>
              <a:rPr lang="en-US" sz="1200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(at a minimum). This is one of the PM’s metrics for monthly compliance.</a:t>
            </a:r>
            <a:br>
              <a:rPr lang="en-US" sz="1200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</a:br>
            <a:br>
              <a:rPr lang="en-US" sz="1200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</a:br>
            <a:endParaRPr lang="en-US" sz="1200" kern="1200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70B105-C37A-48A0-84FA-EAD0BF1997A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0666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(click 1) The template is found online the Design Related Resources page. Look for the template entitled </a:t>
            </a:r>
            <a:r>
              <a:rPr lang="en-US" i="1" dirty="0"/>
              <a:t>Project Status Update Form.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70B105-C37A-48A0-84FA-EAD0BF1997A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6851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Next, we will discuss the proper way to fill out the information on the Project Status Update form.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70B105-C37A-48A0-84FA-EAD0BF1997A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11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(click 1) The information for these items can be found on the PSR. </a:t>
            </a:r>
          </a:p>
          <a:p>
            <a:endParaRPr lang="en-US" dirty="0"/>
          </a:p>
          <a:p>
            <a:r>
              <a:rPr lang="en-US" dirty="0"/>
              <a:t>(click 2) Don’t forget to update the date when the PSU is revised.  The PSU must be updated every 30 days and a new version of the PSU should be saved monthly on ProjectWise.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F2C632-E035-4FBF-8D3F-129570134C5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2161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(click 1) The PSU is to be saved on ProjectWise under AOH folder. </a:t>
            </a:r>
          </a:p>
          <a:p>
            <a:r>
              <a:rPr lang="en-US" dirty="0"/>
              <a:t>(click 2) The hyperlink is for the AOH folder, not the individual file.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F2C632-E035-4FBF-8D3F-129570134C5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896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2870200"/>
            <a:ext cx="9144000" cy="677863"/>
          </a:xfrm>
          <a:prstGeom prst="rect">
            <a:avLst/>
          </a:prstGeom>
        </p:spPr>
        <p:txBody>
          <a:bodyPr anchor="b"/>
          <a:lstStyle>
            <a:lvl1pPr algn="ctr">
              <a:defRPr sz="3400" baseline="0">
                <a:solidFill>
                  <a:srgbClr val="045594"/>
                </a:solidFill>
              </a:defRPr>
            </a:lvl1pPr>
          </a:lstStyle>
          <a:p>
            <a:r>
              <a:rPr lang="en-US" dirty="0"/>
              <a:t>Cover Slide Option #1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14738"/>
            <a:ext cx="9144000" cy="4238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rgbClr val="13784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Subhead goes here</a:t>
            </a:r>
          </a:p>
        </p:txBody>
      </p:sp>
    </p:spTree>
    <p:extLst>
      <p:ext uri="{BB962C8B-B14F-4D97-AF65-F5344CB8AC3E}">
        <p14:creationId xmlns:p14="http://schemas.microsoft.com/office/powerpoint/2010/main" val="3797716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>
            <a:spLocks noGrp="1"/>
          </p:cNvSpPr>
          <p:nvPr>
            <p:ph type="ctrTitle" hasCustomPrompt="1"/>
          </p:nvPr>
        </p:nvSpPr>
        <p:spPr>
          <a:xfrm>
            <a:off x="638865" y="1042442"/>
            <a:ext cx="10204572" cy="1042904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200" b="1">
                <a:solidFill>
                  <a:srgbClr val="045594"/>
                </a:solidFill>
              </a:defRPr>
            </a:lvl1pPr>
          </a:lstStyle>
          <a:p>
            <a:r>
              <a:rPr lang="en-US" dirty="0"/>
              <a:t>Header Goes Here and Can Expand Across Slide</a:t>
            </a:r>
          </a:p>
        </p:txBody>
      </p:sp>
      <p:sp>
        <p:nvSpPr>
          <p:cNvPr id="24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638865" y="2166364"/>
            <a:ext cx="10204572" cy="48369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 baseline="0">
                <a:solidFill>
                  <a:srgbClr val="13784B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Optional Subhead Goes Here</a:t>
            </a:r>
          </a:p>
        </p:txBody>
      </p:sp>
      <p:sp>
        <p:nvSpPr>
          <p:cNvPr id="2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51565" y="2731079"/>
            <a:ext cx="10204572" cy="1586922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000" b="0" baseline="0">
                <a:solidFill>
                  <a:srgbClr val="6D6E71"/>
                </a:solidFill>
                <a:latin typeface="HelveticaNeueLT Com 55 Roman" panose="020B0604020202020204" pitchFamily="34" charset="0"/>
              </a:defRPr>
            </a:lvl1pPr>
            <a:lvl2pPr>
              <a:defRPr sz="2200">
                <a:solidFill>
                  <a:srgbClr val="6D6E71"/>
                </a:solidFill>
                <a:latin typeface="HelveticaNeueLT Com 55 Roman" panose="020B0604020202020204" pitchFamily="34" charset="0"/>
              </a:defRPr>
            </a:lvl2pPr>
            <a:lvl3pPr>
              <a:defRPr>
                <a:solidFill>
                  <a:srgbClr val="6D6E71"/>
                </a:solidFill>
              </a:defRPr>
            </a:lvl3pPr>
            <a:lvl4pPr>
              <a:defRPr>
                <a:solidFill>
                  <a:srgbClr val="6D6E71"/>
                </a:solidFill>
              </a:defRPr>
            </a:lvl4pPr>
            <a:lvl5pPr>
              <a:defRPr>
                <a:solidFill>
                  <a:srgbClr val="6D6E71"/>
                </a:solidFill>
              </a:defRPr>
            </a:lvl5pPr>
          </a:lstStyle>
          <a:p>
            <a:pPr lvl="0"/>
            <a:r>
              <a:rPr lang="en-US" dirty="0"/>
              <a:t>Body copy or text goes here. Always left-align body copy, text or bullets with headers.  Keep copy to a minimum; give elements room to breathe.  Focus on visuals to help tell your story.</a:t>
            </a:r>
          </a:p>
        </p:txBody>
      </p:sp>
    </p:spTree>
    <p:extLst>
      <p:ext uri="{BB962C8B-B14F-4D97-AF65-F5344CB8AC3E}">
        <p14:creationId xmlns:p14="http://schemas.microsoft.com/office/powerpoint/2010/main" val="120604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594327" y="1040393"/>
            <a:ext cx="6543073" cy="579194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900" b="1" baseline="0">
                <a:solidFill>
                  <a:srgbClr val="045594"/>
                </a:solidFill>
                <a:latin typeface="ITC Avant Garde Std Md" panose="020B0602020202020204" pitchFamily="34" charset="0"/>
              </a:defRPr>
            </a:lvl1pPr>
          </a:lstStyle>
          <a:p>
            <a:r>
              <a:rPr lang="en-US" dirty="0"/>
              <a:t>Headers Can Go Across the Slide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half" idx="10" hasCustomPrompt="1"/>
          </p:nvPr>
        </p:nvSpPr>
        <p:spPr>
          <a:xfrm>
            <a:off x="628193" y="1863422"/>
            <a:ext cx="6509208" cy="2467278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1600" b="0" baseline="0">
                <a:solidFill>
                  <a:srgbClr val="6D6E71"/>
                </a:solidFill>
                <a:latin typeface="HelveticaNeueLT Com 55 Roman" panose="020B0604020202020204" pitchFamily="34" charset="0"/>
              </a:defRPr>
            </a:lvl1pPr>
            <a:lvl2pPr>
              <a:defRPr sz="2200">
                <a:solidFill>
                  <a:srgbClr val="6D6E71"/>
                </a:solidFill>
                <a:latin typeface="HelveticaNeueLT Com 55 Roman" panose="020B0604020202020204" pitchFamily="34" charset="0"/>
              </a:defRPr>
            </a:lvl2pPr>
            <a:lvl3pPr>
              <a:defRPr>
                <a:solidFill>
                  <a:srgbClr val="6D6E71"/>
                </a:solidFill>
              </a:defRPr>
            </a:lvl3pPr>
            <a:lvl4pPr>
              <a:defRPr>
                <a:solidFill>
                  <a:srgbClr val="6D6E71"/>
                </a:solidFill>
              </a:defRPr>
            </a:lvl4pPr>
            <a:lvl5pPr>
              <a:defRPr>
                <a:solidFill>
                  <a:srgbClr val="6D6E71"/>
                </a:solidFill>
              </a:defRPr>
            </a:lvl5pPr>
          </a:lstStyle>
          <a:p>
            <a:pPr lvl="0"/>
            <a:r>
              <a:rPr lang="en-US" dirty="0"/>
              <a:t>Body copy or text goes here. This is how a slide can look when images are placed to the right. Use bold or italics to emphasize a point. Always left-align body copy, text or bullets with headers.  Keep copy to a minimum. Focus on visuals to help tell your story. Align right side of images with the edge of the blue bar at the top.</a:t>
            </a:r>
          </a:p>
        </p:txBody>
      </p:sp>
    </p:spTree>
    <p:extLst>
      <p:ext uri="{BB962C8B-B14F-4D97-AF65-F5344CB8AC3E}">
        <p14:creationId xmlns:p14="http://schemas.microsoft.com/office/powerpoint/2010/main" val="7962676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ctrTitle" hasCustomPrompt="1"/>
          </p:nvPr>
        </p:nvSpPr>
        <p:spPr>
          <a:xfrm>
            <a:off x="594327" y="1040393"/>
            <a:ext cx="6543073" cy="579194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900" b="1" baseline="0">
                <a:solidFill>
                  <a:srgbClr val="045594"/>
                </a:solidFill>
                <a:latin typeface="ITC Avant Garde Std Md" panose="020B0602020202020204" pitchFamily="34" charset="0"/>
              </a:defRPr>
            </a:lvl1pPr>
          </a:lstStyle>
          <a:p>
            <a:r>
              <a:rPr lang="en-US" dirty="0"/>
              <a:t>Headers Can Go Across the Slide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sz="half" idx="10" hasCustomPrompt="1"/>
          </p:nvPr>
        </p:nvSpPr>
        <p:spPr>
          <a:xfrm>
            <a:off x="628193" y="1863422"/>
            <a:ext cx="6509208" cy="2467278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1600" b="0" baseline="0">
                <a:solidFill>
                  <a:srgbClr val="6D6E71"/>
                </a:solidFill>
                <a:latin typeface="HelveticaNeueLT Com 55 Roman" panose="020B0604020202020204" pitchFamily="34" charset="0"/>
              </a:defRPr>
            </a:lvl1pPr>
            <a:lvl2pPr>
              <a:defRPr sz="2200">
                <a:solidFill>
                  <a:srgbClr val="6D6E71"/>
                </a:solidFill>
                <a:latin typeface="HelveticaNeueLT Com 55 Roman" panose="020B0604020202020204" pitchFamily="34" charset="0"/>
              </a:defRPr>
            </a:lvl2pPr>
            <a:lvl3pPr>
              <a:defRPr>
                <a:solidFill>
                  <a:srgbClr val="6D6E71"/>
                </a:solidFill>
              </a:defRPr>
            </a:lvl3pPr>
            <a:lvl4pPr>
              <a:defRPr>
                <a:solidFill>
                  <a:srgbClr val="6D6E71"/>
                </a:solidFill>
              </a:defRPr>
            </a:lvl4pPr>
            <a:lvl5pPr>
              <a:defRPr>
                <a:solidFill>
                  <a:srgbClr val="6D6E71"/>
                </a:solidFill>
              </a:defRPr>
            </a:lvl5pPr>
          </a:lstStyle>
          <a:p>
            <a:pPr lvl="0"/>
            <a:r>
              <a:rPr lang="en-US" dirty="0"/>
              <a:t>Body copy or text goes here. This is how a slide can look when images are placed to the right. Use bold or italics to emphasize a point. Always left-align body copy, text or bullets with headers.  Keep copy to a minimum. Focus on visuals to help tell your story. Align right side of images with the edge of the blue bar at the top.</a:t>
            </a:r>
          </a:p>
        </p:txBody>
      </p:sp>
    </p:spTree>
    <p:extLst>
      <p:ext uri="{BB962C8B-B14F-4D97-AF65-F5344CB8AC3E}">
        <p14:creationId xmlns:p14="http://schemas.microsoft.com/office/powerpoint/2010/main" val="1598532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348EAB29-8E02-43FA-89B1-8C6BA1E3DBD1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CBFAC968-99DC-4A50-9679-463617D7C68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2870200"/>
            <a:ext cx="9144000" cy="677863"/>
          </a:xfrm>
          <a:prstGeom prst="rect">
            <a:avLst/>
          </a:prstGeom>
        </p:spPr>
        <p:txBody>
          <a:bodyPr anchor="b"/>
          <a:lstStyle>
            <a:lvl1pPr algn="ctr">
              <a:defRPr sz="3400" baseline="0">
                <a:solidFill>
                  <a:srgbClr val="045594"/>
                </a:solidFill>
              </a:defRPr>
            </a:lvl1pPr>
          </a:lstStyle>
          <a:p>
            <a:r>
              <a:rPr lang="en-US" dirty="0"/>
              <a:t>Cover Slide Option #1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14738"/>
            <a:ext cx="9144000" cy="4238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rgbClr val="13784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Subhead goes here</a:t>
            </a:r>
          </a:p>
        </p:txBody>
      </p:sp>
    </p:spTree>
    <p:extLst>
      <p:ext uri="{BB962C8B-B14F-4D97-AF65-F5344CB8AC3E}">
        <p14:creationId xmlns:p14="http://schemas.microsoft.com/office/powerpoint/2010/main" val="3757936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_pic bkg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3074B8E-9E83-4A75-B7E6-EFC208B92B5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attFill prst="lgCheck">
            <a:fgClr>
              <a:schemeClr val="bg2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615BCE-6391-4493-B4CD-FB2BAA470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655320"/>
            <a:ext cx="7083490" cy="2736006"/>
          </a:xfrm>
        </p:spPr>
        <p:txBody>
          <a:bodyPr lIns="0" rIns="0" anchor="b"/>
          <a:lstStyle>
            <a:lvl1pPr>
              <a:lnSpc>
                <a:spcPct val="100000"/>
              </a:lnSpc>
              <a:defRPr sz="60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095DDA-AF04-4EF1-AE0A-B9F06948A8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3886200"/>
            <a:ext cx="7083490" cy="1836420"/>
          </a:xfrm>
        </p:spPr>
        <p:txBody>
          <a:bodyPr lIns="0" rIns="0"/>
          <a:lstStyle>
            <a:lvl1pPr marL="0" indent="0">
              <a:lnSpc>
                <a:spcPct val="125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4A9C393-5464-4AFD-A539-7F7FC3D82D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6172200"/>
            <a:ext cx="335961" cy="350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4400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01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Info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9DD4AD-B37A-49D0-9C3D-FE0E10248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42900"/>
            <a:ext cx="11430000" cy="897402"/>
          </a:xfrm>
        </p:spPr>
        <p:txBody>
          <a:bodyPr lIns="0" rIns="0">
            <a:normAutofit/>
          </a:bodyPr>
          <a:lstStyle>
            <a:lvl1pPr>
              <a:lnSpc>
                <a:spcPct val="125000"/>
              </a:lnSpc>
              <a:defRPr sz="27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E99F59-6594-4D60-BBDB-3C12B99A8E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736035"/>
            <a:ext cx="11430000" cy="4216709"/>
          </a:xfrm>
        </p:spPr>
        <p:txBody>
          <a:bodyPr lIns="0" rIns="0">
            <a:normAutofit/>
          </a:bodyPr>
          <a:lstStyle>
            <a:lvl1pPr marL="0" indent="0">
              <a:lnSpc>
                <a:spcPct val="125000"/>
              </a:lnSpc>
              <a:buFontTx/>
              <a:buNone/>
              <a:defRPr sz="2000"/>
            </a:lvl1pPr>
            <a:lvl2pPr>
              <a:defRPr sz="1600"/>
            </a:lvl2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10916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04800" y="2844801"/>
            <a:ext cx="6502400" cy="962180"/>
          </a:xfrm>
          <a:prstGeom prst="rect">
            <a:avLst/>
          </a:prstGeom>
        </p:spPr>
        <p:txBody>
          <a:bodyPr anchor="b"/>
          <a:lstStyle>
            <a:lvl1pPr algn="ctr">
              <a:defRPr sz="3100" baseline="0">
                <a:solidFill>
                  <a:srgbClr val="045594"/>
                </a:solidFill>
              </a:defRPr>
            </a:lvl1pPr>
          </a:lstStyle>
          <a:p>
            <a:r>
              <a:rPr lang="en-US" b="1" dirty="0"/>
              <a:t>Cover Slide Option #2 Headers Can Be on Multiple Lines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4800" y="4344557"/>
            <a:ext cx="6502400" cy="4238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rgbClr val="13784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Subhead Goes Here</a:t>
            </a:r>
          </a:p>
        </p:txBody>
      </p:sp>
    </p:spTree>
    <p:extLst>
      <p:ext uri="{BB962C8B-B14F-4D97-AF65-F5344CB8AC3E}">
        <p14:creationId xmlns:p14="http://schemas.microsoft.com/office/powerpoint/2010/main" val="112306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NeueLT Com 55 Roman" panose="020B0604020202020204" pitchFamily="34" charset="0"/>
              </a:defRPr>
            </a:lvl1pPr>
          </a:lstStyle>
          <a:p>
            <a:fld id="{348EAB29-8E02-43FA-89B1-8C6BA1E3DBD1}" type="datetimeFigureOut">
              <a:rPr lang="en-US" smtClean="0"/>
              <a:pPr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NeueLT Com 55 Roman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NeueLT Com 55 Roman" panose="020B0604020202020204" pitchFamily="34" charset="0"/>
              </a:defRPr>
            </a:lvl1pPr>
          </a:lstStyle>
          <a:p>
            <a:fld id="{CBFAC968-99DC-4A50-9679-463617D7C68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ctrTitle" hasCustomPrompt="1"/>
          </p:nvPr>
        </p:nvSpPr>
        <p:spPr>
          <a:xfrm>
            <a:off x="304800" y="2844801"/>
            <a:ext cx="6502400" cy="962180"/>
          </a:xfrm>
          <a:prstGeom prst="rect">
            <a:avLst/>
          </a:prstGeom>
        </p:spPr>
        <p:txBody>
          <a:bodyPr anchor="b"/>
          <a:lstStyle>
            <a:lvl1pPr algn="ctr">
              <a:defRPr sz="3100" baseline="0">
                <a:solidFill>
                  <a:srgbClr val="045594"/>
                </a:solidFill>
              </a:defRPr>
            </a:lvl1pPr>
          </a:lstStyle>
          <a:p>
            <a:r>
              <a:rPr lang="en-US" b="1" dirty="0"/>
              <a:t>Cover Slide Option #2 Headers Can Be on Multiple Lines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4800" y="4344557"/>
            <a:ext cx="6502400" cy="4238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rgbClr val="13784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Subhead Goes Here</a:t>
            </a:r>
          </a:p>
        </p:txBody>
      </p:sp>
    </p:spTree>
    <p:extLst>
      <p:ext uri="{BB962C8B-B14F-4D97-AF65-F5344CB8AC3E}">
        <p14:creationId xmlns:p14="http://schemas.microsoft.com/office/powerpoint/2010/main" val="746181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/>
          <p:cNvSpPr>
            <a:spLocks noGrp="1"/>
          </p:cNvSpPr>
          <p:nvPr>
            <p:ph type="ctrTitle" hasCustomPrompt="1"/>
          </p:nvPr>
        </p:nvSpPr>
        <p:spPr>
          <a:xfrm>
            <a:off x="601562" y="1120146"/>
            <a:ext cx="5710338" cy="87598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600" b="1" baseline="0">
                <a:solidFill>
                  <a:srgbClr val="045594"/>
                </a:solidFill>
                <a:latin typeface="ITC Avant Garde Std Md" panose="020B0602020202020204" pitchFamily="34" charset="0"/>
              </a:defRPr>
            </a:lvl1pPr>
          </a:lstStyle>
          <a:p>
            <a:r>
              <a:rPr lang="en-US" dirty="0"/>
              <a:t>Header Goes Here &amp; Can Be Two Lines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01562" y="2177785"/>
            <a:ext cx="5710338" cy="71781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>
                <a:solidFill>
                  <a:srgbClr val="13784B"/>
                </a:solidFill>
                <a:latin typeface="HelveticaNeueLT Com 55 Roman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Subhead: Blue/Green are preferable for headers but black is acceptable</a:t>
            </a:r>
          </a:p>
        </p:txBody>
      </p:sp>
      <p:sp>
        <p:nvSpPr>
          <p:cNvPr id="2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1562" y="3288530"/>
            <a:ext cx="5710338" cy="2111499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1600" b="0" baseline="0">
                <a:solidFill>
                  <a:srgbClr val="6D6E71"/>
                </a:solidFill>
                <a:latin typeface="HelveticaNeueLT Com 55 Roman" panose="020B0604020202020204" pitchFamily="34" charset="0"/>
              </a:defRPr>
            </a:lvl1pPr>
            <a:lvl2pPr>
              <a:defRPr sz="2200">
                <a:solidFill>
                  <a:srgbClr val="6D6E71"/>
                </a:solidFill>
                <a:latin typeface="HelveticaNeueLT Com 55 Roman" panose="020B0604020202020204" pitchFamily="34" charset="0"/>
              </a:defRPr>
            </a:lvl2pPr>
            <a:lvl3pPr>
              <a:defRPr>
                <a:solidFill>
                  <a:srgbClr val="6D6E71"/>
                </a:solidFill>
              </a:defRPr>
            </a:lvl3pPr>
            <a:lvl4pPr>
              <a:defRPr>
                <a:solidFill>
                  <a:srgbClr val="6D6E71"/>
                </a:solidFill>
              </a:defRPr>
            </a:lvl4pPr>
            <a:lvl5pPr>
              <a:defRPr>
                <a:solidFill>
                  <a:srgbClr val="6D6E71"/>
                </a:solidFill>
              </a:defRPr>
            </a:lvl5pPr>
          </a:lstStyle>
          <a:p>
            <a:pPr lvl="0"/>
            <a:r>
              <a:rPr lang="en-US" dirty="0"/>
              <a:t>This is how a slide can look when images are placed to the right.  Body copy or text goes here.  Always left-align body copy, text or bullets with headers.  Keep copy to a minimum.  Focus on visuals to help tell your story.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53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3"/>
            <a:ext cx="10228384" cy="365125"/>
          </a:xfrm>
          <a:prstGeom prst="rect">
            <a:avLst/>
          </a:prstGeom>
        </p:spPr>
        <p:txBody>
          <a:bodyPr/>
          <a:lstStyle/>
          <a:p>
            <a:fld id="{4403AFA0-08CA-459F-8665-A355DA34C72B}" type="datetimeFigureOut">
              <a:rPr lang="en-US" smtClean="0"/>
              <a:t>10/30/2025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3613046D-D10B-4B56-85B3-A5F1153EB44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601562" y="1120146"/>
            <a:ext cx="5710338" cy="87598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600" b="1" baseline="0">
                <a:solidFill>
                  <a:srgbClr val="045594"/>
                </a:solidFill>
                <a:latin typeface="ITC Avant Garde Std Md" panose="020B0602020202020204" pitchFamily="34" charset="0"/>
              </a:defRPr>
            </a:lvl1pPr>
          </a:lstStyle>
          <a:p>
            <a:r>
              <a:rPr lang="en-US" dirty="0"/>
              <a:t>Header Goes Here &amp; Can Be Two Lines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01562" y="2177785"/>
            <a:ext cx="5710338" cy="71781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>
                <a:solidFill>
                  <a:srgbClr val="13784B"/>
                </a:solidFill>
                <a:latin typeface="HelveticaNeueLT Com 55 Roman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Subhead: Blue/Green are preferable for headers but black is acceptable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1562" y="3288530"/>
            <a:ext cx="5710338" cy="2111499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1600" b="0" baseline="0">
                <a:solidFill>
                  <a:srgbClr val="6D6E71"/>
                </a:solidFill>
                <a:latin typeface="HelveticaNeueLT Com 55 Roman" panose="020B0604020202020204" pitchFamily="34" charset="0"/>
              </a:defRPr>
            </a:lvl1pPr>
            <a:lvl2pPr>
              <a:defRPr sz="2200">
                <a:solidFill>
                  <a:srgbClr val="6D6E71"/>
                </a:solidFill>
                <a:latin typeface="HelveticaNeueLT Com 55 Roman" panose="020B0604020202020204" pitchFamily="34" charset="0"/>
              </a:defRPr>
            </a:lvl2pPr>
            <a:lvl3pPr>
              <a:defRPr>
                <a:solidFill>
                  <a:srgbClr val="6D6E71"/>
                </a:solidFill>
              </a:defRPr>
            </a:lvl3pPr>
            <a:lvl4pPr>
              <a:defRPr>
                <a:solidFill>
                  <a:srgbClr val="6D6E71"/>
                </a:solidFill>
              </a:defRPr>
            </a:lvl4pPr>
            <a:lvl5pPr>
              <a:defRPr>
                <a:solidFill>
                  <a:srgbClr val="6D6E71"/>
                </a:solidFill>
              </a:defRPr>
            </a:lvl5pPr>
          </a:lstStyle>
          <a:p>
            <a:pPr lvl="0"/>
            <a:r>
              <a:rPr lang="en-US" dirty="0"/>
              <a:t>This is how a slide can look when images are placed to the right.  Body copy or text goes here.  Always left-align body copy, text or bullets with headers.  Keep copy to a minimum.  Focus on visuals to help tell your story.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0424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638865" y="1042442"/>
            <a:ext cx="10204572" cy="1042904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200" b="1">
                <a:solidFill>
                  <a:srgbClr val="045594"/>
                </a:solidFill>
              </a:defRPr>
            </a:lvl1pPr>
          </a:lstStyle>
          <a:p>
            <a:r>
              <a:rPr lang="en-US" dirty="0"/>
              <a:t>Header Goes Here and Can Expand Across Slide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638865" y="2166364"/>
            <a:ext cx="10204572" cy="48369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 baseline="0">
                <a:solidFill>
                  <a:srgbClr val="13784B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Optional Subhead Goes Here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51565" y="2731079"/>
            <a:ext cx="10204572" cy="1586922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000" b="0" baseline="0">
                <a:solidFill>
                  <a:srgbClr val="6D6E71"/>
                </a:solidFill>
                <a:latin typeface="HelveticaNeueLT Com 55 Roman" panose="020B0604020202020204" pitchFamily="34" charset="0"/>
              </a:defRPr>
            </a:lvl1pPr>
            <a:lvl2pPr>
              <a:defRPr sz="2200">
                <a:solidFill>
                  <a:srgbClr val="6D6E71"/>
                </a:solidFill>
                <a:latin typeface="HelveticaNeueLT Com 55 Roman" panose="020B0604020202020204" pitchFamily="34" charset="0"/>
              </a:defRPr>
            </a:lvl2pPr>
            <a:lvl3pPr>
              <a:defRPr>
                <a:solidFill>
                  <a:srgbClr val="6D6E71"/>
                </a:solidFill>
              </a:defRPr>
            </a:lvl3pPr>
            <a:lvl4pPr>
              <a:defRPr>
                <a:solidFill>
                  <a:srgbClr val="6D6E71"/>
                </a:solidFill>
              </a:defRPr>
            </a:lvl4pPr>
            <a:lvl5pPr>
              <a:defRPr>
                <a:solidFill>
                  <a:srgbClr val="6D6E71"/>
                </a:solidFill>
              </a:defRPr>
            </a:lvl5pPr>
          </a:lstStyle>
          <a:p>
            <a:pPr lvl="0"/>
            <a:r>
              <a:rPr lang="en-US" dirty="0"/>
              <a:t>Body copy or text goes here. Always left-align body copy, text or bullets with headers.  Keep copy to a minimum; give elements room to breathe.  Focus on visuals to help tell your story.</a:t>
            </a:r>
          </a:p>
        </p:txBody>
      </p:sp>
    </p:spTree>
    <p:extLst>
      <p:ext uri="{BB962C8B-B14F-4D97-AF65-F5344CB8AC3E}">
        <p14:creationId xmlns:p14="http://schemas.microsoft.com/office/powerpoint/2010/main" val="24420352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 userDrawn="1"/>
        </p:nvSpPr>
        <p:spPr>
          <a:xfrm>
            <a:off x="3962401" y="228598"/>
            <a:ext cx="7924801" cy="228600"/>
          </a:xfrm>
          <a:custGeom>
            <a:avLst/>
            <a:gdLst/>
            <a:ahLst/>
            <a:cxnLst/>
            <a:rect l="l" t="t" r="r" b="b"/>
            <a:pathLst>
              <a:path w="961389" h="228600">
                <a:moveTo>
                  <a:pt x="0" y="228600"/>
                </a:moveTo>
                <a:lnTo>
                  <a:pt x="960983" y="228600"/>
                </a:lnTo>
                <a:lnTo>
                  <a:pt x="960983" y="0"/>
                </a:lnTo>
                <a:lnTo>
                  <a:pt x="0" y="0"/>
                </a:lnTo>
                <a:lnTo>
                  <a:pt x="0" y="228600"/>
                </a:lnTo>
                <a:close/>
              </a:path>
            </a:pathLst>
          </a:custGeom>
          <a:solidFill>
            <a:srgbClr val="045594"/>
          </a:solidFill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8" name="object 8"/>
          <p:cNvSpPr/>
          <p:nvPr userDrawn="1"/>
        </p:nvSpPr>
        <p:spPr>
          <a:xfrm>
            <a:off x="304800" y="228598"/>
            <a:ext cx="3556000" cy="228600"/>
          </a:xfrm>
          <a:custGeom>
            <a:avLst/>
            <a:gdLst/>
            <a:ahLst/>
            <a:cxnLst/>
            <a:rect l="l" t="t" r="r" b="b"/>
            <a:pathLst>
              <a:path w="2898140" h="228600">
                <a:moveTo>
                  <a:pt x="0" y="228600"/>
                </a:moveTo>
                <a:lnTo>
                  <a:pt x="2897784" y="228600"/>
                </a:lnTo>
                <a:lnTo>
                  <a:pt x="2897784" y="0"/>
                </a:lnTo>
                <a:lnTo>
                  <a:pt x="0" y="0"/>
                </a:lnTo>
                <a:lnTo>
                  <a:pt x="0" y="228600"/>
                </a:lnTo>
                <a:close/>
              </a:path>
            </a:pathLst>
          </a:custGeom>
          <a:solidFill>
            <a:srgbClr val="13784B"/>
          </a:solidFill>
        </p:spPr>
        <p:txBody>
          <a:bodyPr wrap="square" lIns="0" tIns="0" rIns="0" bIns="0" rtlCol="0"/>
          <a:lstStyle/>
          <a:p>
            <a:endParaRPr sz="1800"/>
          </a:p>
        </p:txBody>
      </p:sp>
    </p:spTree>
    <p:extLst>
      <p:ext uri="{BB962C8B-B14F-4D97-AF65-F5344CB8AC3E}">
        <p14:creationId xmlns:p14="http://schemas.microsoft.com/office/powerpoint/2010/main" val="2503211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84" r:id="rId3"/>
    <p:sldLayoutId id="2147483685" r:id="rId4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kern="1200">
          <a:solidFill>
            <a:srgbClr val="085694"/>
          </a:solidFill>
          <a:latin typeface="ITC Avant Garde Std Md" panose="020B0602020202020204" pitchFamily="34" charset="0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b="1" kern="1200">
          <a:solidFill>
            <a:srgbClr val="1C6F47"/>
          </a:solidFill>
          <a:latin typeface="HelveticaNeueLT Com 55 Roman" panose="020B0604020202020204" pitchFamily="34" charset="0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 userDrawn="1"/>
        </p:nvSpPr>
        <p:spPr>
          <a:xfrm>
            <a:off x="3962401" y="228598"/>
            <a:ext cx="7924801" cy="228600"/>
          </a:xfrm>
          <a:custGeom>
            <a:avLst/>
            <a:gdLst/>
            <a:ahLst/>
            <a:cxnLst/>
            <a:rect l="l" t="t" r="r" b="b"/>
            <a:pathLst>
              <a:path w="961389" h="228600">
                <a:moveTo>
                  <a:pt x="0" y="228600"/>
                </a:moveTo>
                <a:lnTo>
                  <a:pt x="960983" y="228600"/>
                </a:lnTo>
                <a:lnTo>
                  <a:pt x="960983" y="0"/>
                </a:lnTo>
                <a:lnTo>
                  <a:pt x="0" y="0"/>
                </a:lnTo>
                <a:lnTo>
                  <a:pt x="0" y="228600"/>
                </a:lnTo>
                <a:close/>
              </a:path>
            </a:pathLst>
          </a:custGeom>
          <a:solidFill>
            <a:srgbClr val="045594"/>
          </a:solidFill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8" name="object 8"/>
          <p:cNvSpPr/>
          <p:nvPr userDrawn="1"/>
        </p:nvSpPr>
        <p:spPr>
          <a:xfrm>
            <a:off x="304800" y="228598"/>
            <a:ext cx="3556000" cy="228600"/>
          </a:xfrm>
          <a:custGeom>
            <a:avLst/>
            <a:gdLst/>
            <a:ahLst/>
            <a:cxnLst/>
            <a:rect l="l" t="t" r="r" b="b"/>
            <a:pathLst>
              <a:path w="2898140" h="228600">
                <a:moveTo>
                  <a:pt x="0" y="228600"/>
                </a:moveTo>
                <a:lnTo>
                  <a:pt x="2897784" y="228600"/>
                </a:lnTo>
                <a:lnTo>
                  <a:pt x="2897784" y="0"/>
                </a:lnTo>
                <a:lnTo>
                  <a:pt x="0" y="0"/>
                </a:lnTo>
                <a:lnTo>
                  <a:pt x="0" y="228600"/>
                </a:lnTo>
                <a:close/>
              </a:path>
            </a:pathLst>
          </a:custGeom>
          <a:solidFill>
            <a:srgbClr val="13784B"/>
          </a:solidFill>
        </p:spPr>
        <p:txBody>
          <a:bodyPr wrap="square" lIns="0" tIns="0" rIns="0" bIns="0" rtlCol="0"/>
          <a:lstStyle/>
          <a:p>
            <a:endParaRPr sz="1800"/>
          </a:p>
        </p:txBody>
      </p:sp>
    </p:spTree>
    <p:extLst>
      <p:ext uri="{BB962C8B-B14F-4D97-AF65-F5344CB8AC3E}">
        <p14:creationId xmlns:p14="http://schemas.microsoft.com/office/powerpoint/2010/main" val="81657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kern="1200">
          <a:solidFill>
            <a:srgbClr val="085694"/>
          </a:solidFill>
          <a:latin typeface="ITC Avant Garde Std Md" panose="020B0602020202020204" pitchFamily="34" charset="0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b="1" kern="1200">
          <a:solidFill>
            <a:srgbClr val="1C6F47"/>
          </a:solidFill>
          <a:latin typeface="HelveticaNeueLT Com 55 Roman" panose="020B0604020202020204" pitchFamily="34" charset="0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7"/>
          <p:cNvSpPr/>
          <p:nvPr userDrawn="1"/>
        </p:nvSpPr>
        <p:spPr>
          <a:xfrm>
            <a:off x="4155739" y="228600"/>
            <a:ext cx="7731463" cy="234888"/>
          </a:xfrm>
          <a:custGeom>
            <a:avLst/>
            <a:gdLst/>
            <a:ahLst/>
            <a:cxnLst/>
            <a:rect l="l" t="t" r="r" b="b"/>
            <a:pathLst>
              <a:path w="961389" h="228600">
                <a:moveTo>
                  <a:pt x="0" y="228600"/>
                </a:moveTo>
                <a:lnTo>
                  <a:pt x="960983" y="228600"/>
                </a:lnTo>
                <a:lnTo>
                  <a:pt x="960983" y="0"/>
                </a:lnTo>
                <a:lnTo>
                  <a:pt x="0" y="0"/>
                </a:lnTo>
                <a:lnTo>
                  <a:pt x="0" y="228600"/>
                </a:lnTo>
                <a:close/>
              </a:path>
            </a:pathLst>
          </a:custGeom>
          <a:solidFill>
            <a:srgbClr val="045594"/>
          </a:solidFill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6" name="object 8"/>
          <p:cNvSpPr/>
          <p:nvPr userDrawn="1"/>
        </p:nvSpPr>
        <p:spPr>
          <a:xfrm>
            <a:off x="1536700" y="234888"/>
            <a:ext cx="2527300" cy="228600"/>
          </a:xfrm>
          <a:custGeom>
            <a:avLst/>
            <a:gdLst/>
            <a:ahLst/>
            <a:cxnLst/>
            <a:rect l="l" t="t" r="r" b="b"/>
            <a:pathLst>
              <a:path w="2898140" h="228600">
                <a:moveTo>
                  <a:pt x="0" y="228600"/>
                </a:moveTo>
                <a:lnTo>
                  <a:pt x="2897784" y="228600"/>
                </a:lnTo>
                <a:lnTo>
                  <a:pt x="2897784" y="0"/>
                </a:lnTo>
                <a:lnTo>
                  <a:pt x="0" y="0"/>
                </a:lnTo>
                <a:lnTo>
                  <a:pt x="0" y="228600"/>
                </a:lnTo>
                <a:close/>
              </a:path>
            </a:pathLst>
          </a:custGeom>
          <a:solidFill>
            <a:srgbClr val="13784B"/>
          </a:solidFill>
        </p:spPr>
        <p:txBody>
          <a:bodyPr wrap="square" lIns="0" tIns="0" rIns="0" bIns="0" rtlCol="0"/>
          <a:lstStyle/>
          <a:p>
            <a:endParaRPr sz="1800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EB5AE399-6C41-4740-AF94-02172424217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588" y="166975"/>
            <a:ext cx="1250829" cy="58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667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 userDrawn="1"/>
        </p:nvSpPr>
        <p:spPr>
          <a:xfrm>
            <a:off x="4155739" y="228600"/>
            <a:ext cx="7731463" cy="234888"/>
          </a:xfrm>
          <a:custGeom>
            <a:avLst/>
            <a:gdLst/>
            <a:ahLst/>
            <a:cxnLst/>
            <a:rect l="l" t="t" r="r" b="b"/>
            <a:pathLst>
              <a:path w="961389" h="228600">
                <a:moveTo>
                  <a:pt x="0" y="228600"/>
                </a:moveTo>
                <a:lnTo>
                  <a:pt x="960983" y="228600"/>
                </a:lnTo>
                <a:lnTo>
                  <a:pt x="960983" y="0"/>
                </a:lnTo>
                <a:lnTo>
                  <a:pt x="0" y="0"/>
                </a:lnTo>
                <a:lnTo>
                  <a:pt x="0" y="228600"/>
                </a:lnTo>
                <a:close/>
              </a:path>
            </a:pathLst>
          </a:custGeom>
          <a:solidFill>
            <a:srgbClr val="045594"/>
          </a:solidFill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8" name="object 8"/>
          <p:cNvSpPr/>
          <p:nvPr userDrawn="1"/>
        </p:nvSpPr>
        <p:spPr>
          <a:xfrm>
            <a:off x="1536700" y="234888"/>
            <a:ext cx="2527300" cy="228600"/>
          </a:xfrm>
          <a:custGeom>
            <a:avLst/>
            <a:gdLst/>
            <a:ahLst/>
            <a:cxnLst/>
            <a:rect l="l" t="t" r="r" b="b"/>
            <a:pathLst>
              <a:path w="2898140" h="228600">
                <a:moveTo>
                  <a:pt x="0" y="228600"/>
                </a:moveTo>
                <a:lnTo>
                  <a:pt x="2897784" y="228600"/>
                </a:lnTo>
                <a:lnTo>
                  <a:pt x="2897784" y="0"/>
                </a:lnTo>
                <a:lnTo>
                  <a:pt x="0" y="0"/>
                </a:lnTo>
                <a:lnTo>
                  <a:pt x="0" y="228600"/>
                </a:lnTo>
                <a:close/>
              </a:path>
            </a:pathLst>
          </a:custGeom>
          <a:solidFill>
            <a:srgbClr val="13784B"/>
          </a:solidFill>
        </p:spPr>
        <p:txBody>
          <a:bodyPr wrap="square" lIns="0" tIns="0" rIns="0" bIns="0" rtlCol="0"/>
          <a:lstStyle/>
          <a:p>
            <a:endParaRPr sz="1800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5DEB229C-7425-4511-A1AC-D5B311B6F91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588" y="166975"/>
            <a:ext cx="1250829" cy="58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708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rgbClr val="085694"/>
          </a:solidFill>
          <a:latin typeface="ITC Avant Garde Std Md" panose="020B06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200" b="1" kern="1200">
          <a:solidFill>
            <a:srgbClr val="1C6F47"/>
          </a:solidFill>
          <a:latin typeface="HelveticaNeueLT Com 55 Roman" panose="020B0604020202020204" pitchFamily="34" charset="0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7"/>
          <p:cNvSpPr/>
          <p:nvPr userDrawn="1"/>
        </p:nvSpPr>
        <p:spPr>
          <a:xfrm>
            <a:off x="4155739" y="228600"/>
            <a:ext cx="7731463" cy="234888"/>
          </a:xfrm>
          <a:custGeom>
            <a:avLst/>
            <a:gdLst/>
            <a:ahLst/>
            <a:cxnLst/>
            <a:rect l="l" t="t" r="r" b="b"/>
            <a:pathLst>
              <a:path w="961389" h="228600">
                <a:moveTo>
                  <a:pt x="0" y="228600"/>
                </a:moveTo>
                <a:lnTo>
                  <a:pt x="960983" y="228600"/>
                </a:lnTo>
                <a:lnTo>
                  <a:pt x="960983" y="0"/>
                </a:lnTo>
                <a:lnTo>
                  <a:pt x="0" y="0"/>
                </a:lnTo>
                <a:lnTo>
                  <a:pt x="0" y="228600"/>
                </a:lnTo>
                <a:close/>
              </a:path>
            </a:pathLst>
          </a:custGeom>
          <a:solidFill>
            <a:srgbClr val="045594"/>
          </a:solidFill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6" name="object 8"/>
          <p:cNvSpPr/>
          <p:nvPr userDrawn="1"/>
        </p:nvSpPr>
        <p:spPr>
          <a:xfrm>
            <a:off x="1536700" y="234888"/>
            <a:ext cx="2527300" cy="228600"/>
          </a:xfrm>
          <a:custGeom>
            <a:avLst/>
            <a:gdLst/>
            <a:ahLst/>
            <a:cxnLst/>
            <a:rect l="l" t="t" r="r" b="b"/>
            <a:pathLst>
              <a:path w="2898140" h="228600">
                <a:moveTo>
                  <a:pt x="0" y="228600"/>
                </a:moveTo>
                <a:lnTo>
                  <a:pt x="2897784" y="228600"/>
                </a:lnTo>
                <a:lnTo>
                  <a:pt x="2897784" y="0"/>
                </a:lnTo>
                <a:lnTo>
                  <a:pt x="0" y="0"/>
                </a:lnTo>
                <a:lnTo>
                  <a:pt x="0" y="228600"/>
                </a:lnTo>
                <a:close/>
              </a:path>
            </a:pathLst>
          </a:custGeom>
          <a:solidFill>
            <a:srgbClr val="13784B"/>
          </a:solidFill>
        </p:spPr>
        <p:txBody>
          <a:bodyPr wrap="square" lIns="0" tIns="0" rIns="0" bIns="0" rtlCol="0"/>
          <a:lstStyle/>
          <a:p>
            <a:endParaRPr sz="1800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3D55189D-78ED-4DB7-B597-F2EECDE0274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588" y="166975"/>
            <a:ext cx="1250829" cy="58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179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6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5.png"/><Relationship Id="rId5" Type="http://schemas.openxmlformats.org/officeDocument/2006/relationships/image" Target="../media/image44.svg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5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5.sv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03763" y="4369389"/>
            <a:ext cx="10784474" cy="677863"/>
          </a:xfrm>
        </p:spPr>
        <p:txBody>
          <a:bodyPr/>
          <a:lstStyle/>
          <a:p>
            <a:r>
              <a:rPr lang="en-US" sz="5400" dirty="0"/>
              <a:t>Project Status Update (PSU)</a:t>
            </a:r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98780603-F56C-4DA9-8726-1296CFAB9E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003" y="1274312"/>
            <a:ext cx="3403994" cy="1134665"/>
          </a:xfrm>
          <a:prstGeom prst="rect">
            <a:avLst/>
          </a:prstGeom>
        </p:spPr>
      </p:pic>
      <p:sp>
        <p:nvSpPr>
          <p:cNvPr id="2" name="Title 8">
            <a:extLst>
              <a:ext uri="{FF2B5EF4-FFF2-40B4-BE49-F238E27FC236}">
                <a16:creationId xmlns:a16="http://schemas.microsoft.com/office/drawing/2014/main" id="{CB25AA9E-FF89-DB13-484F-57500594D17D}"/>
              </a:ext>
            </a:extLst>
          </p:cNvPr>
          <p:cNvSpPr txBox="1">
            <a:spLocks/>
          </p:cNvSpPr>
          <p:nvPr/>
        </p:nvSpPr>
        <p:spPr>
          <a:xfrm>
            <a:off x="10608815" y="6046267"/>
            <a:ext cx="1356804" cy="677863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 baseline="0">
                <a:solidFill>
                  <a:srgbClr val="045594"/>
                </a:solidFill>
                <a:latin typeface="ITC Avant Garde Std Md" panose="020B0602020202020204" pitchFamily="34" charset="0"/>
                <a:ea typeface="+mj-ea"/>
                <a:cs typeface="+mj-cs"/>
              </a:defRPr>
            </a:lvl1pPr>
          </a:lstStyle>
          <a:p>
            <a:r>
              <a:rPr lang="en-US" sz="1800" dirty="0"/>
              <a:t>09.24.2025</a:t>
            </a:r>
          </a:p>
        </p:txBody>
      </p:sp>
      <p:sp>
        <p:nvSpPr>
          <p:cNvPr id="4" name="Title 8">
            <a:extLst>
              <a:ext uri="{FF2B5EF4-FFF2-40B4-BE49-F238E27FC236}">
                <a16:creationId xmlns:a16="http://schemas.microsoft.com/office/drawing/2014/main" id="{43065BAC-590F-DD5C-13F3-EE73FEEA1C69}"/>
              </a:ext>
            </a:extLst>
          </p:cNvPr>
          <p:cNvSpPr txBox="1">
            <a:spLocks/>
          </p:cNvSpPr>
          <p:nvPr/>
        </p:nvSpPr>
        <p:spPr>
          <a:xfrm>
            <a:off x="1524000" y="2751137"/>
            <a:ext cx="9144000" cy="677863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 baseline="0">
                <a:solidFill>
                  <a:srgbClr val="045594"/>
                </a:solidFill>
                <a:latin typeface="ITC Avant Garde Std Md" panose="020B0602020202020204" pitchFamily="34" charset="0"/>
                <a:ea typeface="+mj-ea"/>
                <a:cs typeface="+mj-cs"/>
              </a:defRPr>
            </a:lvl1pPr>
          </a:lstStyle>
          <a:p>
            <a:r>
              <a:rPr lang="en-US" sz="4800" dirty="0"/>
              <a:t>Office of Program Delivery</a:t>
            </a:r>
          </a:p>
        </p:txBody>
      </p:sp>
      <p:sp>
        <p:nvSpPr>
          <p:cNvPr id="5" name="Title 8">
            <a:extLst>
              <a:ext uri="{FF2B5EF4-FFF2-40B4-BE49-F238E27FC236}">
                <a16:creationId xmlns:a16="http://schemas.microsoft.com/office/drawing/2014/main" id="{21C745BA-14F3-6F05-AF3B-2288EDC9B93F}"/>
              </a:ext>
            </a:extLst>
          </p:cNvPr>
          <p:cNvSpPr txBox="1">
            <a:spLocks/>
          </p:cNvSpPr>
          <p:nvPr/>
        </p:nvSpPr>
        <p:spPr>
          <a:xfrm>
            <a:off x="703763" y="5154303"/>
            <a:ext cx="10784474" cy="677863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 baseline="0">
                <a:solidFill>
                  <a:srgbClr val="045594"/>
                </a:solidFill>
                <a:latin typeface="ITC Avant Garde Std Md" panose="020B0602020202020204" pitchFamily="34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rgbClr val="13784B"/>
                </a:solidFill>
              </a:rPr>
              <a:t>Sheet Guidance</a:t>
            </a:r>
          </a:p>
        </p:txBody>
      </p:sp>
    </p:spTree>
    <p:extLst>
      <p:ext uri="{BB962C8B-B14F-4D97-AF65-F5344CB8AC3E}">
        <p14:creationId xmlns:p14="http://schemas.microsoft.com/office/powerpoint/2010/main" val="16066618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6AEC932-2A79-FA32-9B5E-DB4C120562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888" y="701594"/>
            <a:ext cx="10748396" cy="5454811"/>
          </a:xfrm>
          <a:prstGeom prst="rect">
            <a:avLst/>
          </a:prstGeom>
          <a:solidFill>
            <a:srgbClr val="045594">
              <a:alpha val="30000"/>
            </a:srgbClr>
          </a:solidFill>
          <a:ln w="76200">
            <a:solidFill>
              <a:srgbClr val="13784B"/>
            </a:solidFill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2130561-C3CA-B38D-78FE-0488FEFB90CE}"/>
              </a:ext>
            </a:extLst>
          </p:cNvPr>
          <p:cNvSpPr/>
          <p:nvPr/>
        </p:nvSpPr>
        <p:spPr>
          <a:xfrm>
            <a:off x="1031488" y="4790406"/>
            <a:ext cx="8357839" cy="822401"/>
          </a:xfrm>
          <a:prstGeom prst="rect">
            <a:avLst/>
          </a:prstGeom>
          <a:solidFill>
            <a:srgbClr val="045594">
              <a:alpha val="30000"/>
            </a:srgbClr>
          </a:solidFill>
          <a:ln w="38100">
            <a:solidFill>
              <a:srgbClr val="0455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BCD0473-4B12-ABE1-EF00-14873324FA95}"/>
              </a:ext>
            </a:extLst>
          </p:cNvPr>
          <p:cNvSpPr txBox="1"/>
          <p:nvPr/>
        </p:nvSpPr>
        <p:spPr>
          <a:xfrm>
            <a:off x="802888" y="6183211"/>
            <a:ext cx="92155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45594"/>
                </a:solidFill>
                <a:latin typeface="+mj-lt"/>
              </a:rPr>
              <a:t>3. Check monthly that this information is still correct.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F2950C1-BBE9-CA3F-4BEF-FD25FD8D193A}"/>
              </a:ext>
            </a:extLst>
          </p:cNvPr>
          <p:cNvSpPr/>
          <p:nvPr/>
        </p:nvSpPr>
        <p:spPr>
          <a:xfrm>
            <a:off x="1031488" y="5866234"/>
            <a:ext cx="9361449" cy="310373"/>
          </a:xfrm>
          <a:prstGeom prst="rect">
            <a:avLst/>
          </a:prstGeom>
          <a:solidFill>
            <a:srgbClr val="045594">
              <a:alpha val="30000"/>
            </a:srgbClr>
          </a:solidFill>
          <a:ln w="38100">
            <a:solidFill>
              <a:srgbClr val="0455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 descr="Badge 3 with solid fill">
            <a:extLst>
              <a:ext uri="{FF2B5EF4-FFF2-40B4-BE49-F238E27FC236}">
                <a16:creationId xmlns:a16="http://schemas.microsoft.com/office/drawing/2014/main" id="{54457A52-8344-1FA3-7CF8-3236B9E2FC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3516" y="4790406"/>
            <a:ext cx="457200" cy="457200"/>
          </a:xfrm>
          <a:prstGeom prst="rect">
            <a:avLst/>
          </a:prstGeom>
        </p:spPr>
      </p:pic>
      <p:pic>
        <p:nvPicPr>
          <p:cNvPr id="7" name="Graphic 6" descr="Badge 3 with solid fill">
            <a:extLst>
              <a:ext uri="{FF2B5EF4-FFF2-40B4-BE49-F238E27FC236}">
                <a16:creationId xmlns:a16="http://schemas.microsoft.com/office/drawing/2014/main" id="{4BA5CE72-CF2A-5C6D-04B4-6E1E67A628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3516" y="5866234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16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2F51BE-9D80-1117-5870-AF232346AB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888" y="1622458"/>
            <a:ext cx="10069551" cy="2919246"/>
          </a:xfrm>
          <a:prstGeom prst="rect">
            <a:avLst/>
          </a:prstGeom>
          <a:ln w="76200">
            <a:solidFill>
              <a:srgbClr val="13784B"/>
            </a:solidFill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2130561-C3CA-B38D-78FE-0488FEFB90CE}"/>
              </a:ext>
            </a:extLst>
          </p:cNvPr>
          <p:cNvSpPr/>
          <p:nvPr/>
        </p:nvSpPr>
        <p:spPr>
          <a:xfrm>
            <a:off x="903783" y="1622458"/>
            <a:ext cx="2336180" cy="581363"/>
          </a:xfrm>
          <a:prstGeom prst="rect">
            <a:avLst/>
          </a:prstGeom>
          <a:solidFill>
            <a:srgbClr val="045594">
              <a:alpha val="30000"/>
            </a:srgbClr>
          </a:solidFill>
          <a:ln w="38100">
            <a:solidFill>
              <a:srgbClr val="0455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BCD0473-4B12-ABE1-EF00-14873324FA95}"/>
              </a:ext>
            </a:extLst>
          </p:cNvPr>
          <p:cNvSpPr txBox="1"/>
          <p:nvPr/>
        </p:nvSpPr>
        <p:spPr>
          <a:xfrm>
            <a:off x="802888" y="4872824"/>
            <a:ext cx="10069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45594"/>
                </a:solidFill>
                <a:latin typeface="+mj-lt"/>
              </a:rPr>
              <a:t>4. Information is on the PSR.</a:t>
            </a:r>
          </a:p>
          <a:p>
            <a:r>
              <a:rPr lang="en-US" sz="3200" b="1" dirty="0">
                <a:solidFill>
                  <a:srgbClr val="045594"/>
                </a:solidFill>
                <a:highlight>
                  <a:srgbClr val="00FFFF"/>
                </a:highlight>
                <a:latin typeface="+mj-lt"/>
              </a:rPr>
              <a:t>Reminder: </a:t>
            </a:r>
            <a:r>
              <a:rPr lang="en-US" sz="3200" dirty="0">
                <a:solidFill>
                  <a:srgbClr val="045594"/>
                </a:solidFill>
                <a:latin typeface="+mj-lt"/>
              </a:rPr>
              <a:t>If the schedule changes via PCRF or BL Shift, then update the </a:t>
            </a:r>
            <a:r>
              <a:rPr lang="en-US" sz="3200" b="1" dirty="0">
                <a:solidFill>
                  <a:srgbClr val="045594"/>
                </a:solidFill>
                <a:latin typeface="+mj-lt"/>
              </a:rPr>
              <a:t>MGT</a:t>
            </a:r>
            <a:r>
              <a:rPr lang="en-US" sz="3200" dirty="0">
                <a:solidFill>
                  <a:srgbClr val="045594"/>
                </a:solidFill>
                <a:latin typeface="+mj-lt"/>
              </a:rPr>
              <a:t> date(s). 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F2950C1-BBE9-CA3F-4BEF-FD25FD8D193A}"/>
              </a:ext>
            </a:extLst>
          </p:cNvPr>
          <p:cNvSpPr/>
          <p:nvPr/>
        </p:nvSpPr>
        <p:spPr>
          <a:xfrm>
            <a:off x="903783" y="2534941"/>
            <a:ext cx="8558560" cy="310373"/>
          </a:xfrm>
          <a:prstGeom prst="rect">
            <a:avLst/>
          </a:prstGeom>
          <a:solidFill>
            <a:srgbClr val="045594">
              <a:alpha val="30000"/>
            </a:srgbClr>
          </a:solidFill>
          <a:ln w="38100">
            <a:solidFill>
              <a:srgbClr val="0455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phic 8" descr="Badge 4 with solid fill">
            <a:extLst>
              <a:ext uri="{FF2B5EF4-FFF2-40B4-BE49-F238E27FC236}">
                <a16:creationId xmlns:a16="http://schemas.microsoft.com/office/drawing/2014/main" id="{50713BB9-8E30-1F8E-DC86-03B88B8609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7536" y="1529712"/>
            <a:ext cx="457200" cy="457200"/>
          </a:xfrm>
          <a:prstGeom prst="rect">
            <a:avLst/>
          </a:prstGeom>
        </p:spPr>
      </p:pic>
      <p:pic>
        <p:nvPicPr>
          <p:cNvPr id="10" name="Graphic 9" descr="Badge 4 with solid fill">
            <a:extLst>
              <a:ext uri="{FF2B5EF4-FFF2-40B4-BE49-F238E27FC236}">
                <a16:creationId xmlns:a16="http://schemas.microsoft.com/office/drawing/2014/main" id="{58538DE8-64A0-0062-2ED2-4DACCF9C43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7536" y="2461527"/>
            <a:ext cx="457200" cy="457200"/>
          </a:xfrm>
          <a:prstGeom prst="rect">
            <a:avLst/>
          </a:prstGeom>
        </p:spPr>
      </p:pic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59BF52D5-B154-1065-68EC-904CF4C3F796}"/>
              </a:ext>
            </a:extLst>
          </p:cNvPr>
          <p:cNvSpPr/>
          <p:nvPr/>
        </p:nvSpPr>
        <p:spPr>
          <a:xfrm>
            <a:off x="7723752" y="1291338"/>
            <a:ext cx="3249581" cy="1120138"/>
          </a:xfrm>
          <a:prstGeom prst="wedgeEllipseCallout">
            <a:avLst>
              <a:gd name="adj1" fmla="val -49473"/>
              <a:gd name="adj2" fmla="val 59093"/>
            </a:avLst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Choose one of these options</a:t>
            </a:r>
          </a:p>
        </p:txBody>
      </p:sp>
    </p:spTree>
    <p:extLst>
      <p:ext uri="{BB962C8B-B14F-4D97-AF65-F5344CB8AC3E}">
        <p14:creationId xmlns:p14="http://schemas.microsoft.com/office/powerpoint/2010/main" val="123137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/>
      <p:bldP spid="2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2F51BE-9D80-1117-5870-AF232346AB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250" y="653257"/>
            <a:ext cx="10069551" cy="2919246"/>
          </a:xfrm>
          <a:prstGeom prst="rect">
            <a:avLst/>
          </a:prstGeom>
          <a:noFill/>
          <a:ln w="76200">
            <a:solidFill>
              <a:srgbClr val="13784B"/>
            </a:solidFill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2130561-C3CA-B38D-78FE-0488FEFB90CE}"/>
              </a:ext>
            </a:extLst>
          </p:cNvPr>
          <p:cNvSpPr/>
          <p:nvPr/>
        </p:nvSpPr>
        <p:spPr>
          <a:xfrm>
            <a:off x="1009187" y="1264608"/>
            <a:ext cx="4789447" cy="310373"/>
          </a:xfrm>
          <a:prstGeom prst="rect">
            <a:avLst/>
          </a:prstGeom>
          <a:solidFill>
            <a:srgbClr val="045594">
              <a:alpha val="30000"/>
            </a:srgbClr>
          </a:solidFill>
          <a:ln w="38100">
            <a:solidFill>
              <a:srgbClr val="0455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F2950C1-BBE9-CA3F-4BEF-FD25FD8D193A}"/>
              </a:ext>
            </a:extLst>
          </p:cNvPr>
          <p:cNvSpPr/>
          <p:nvPr/>
        </p:nvSpPr>
        <p:spPr>
          <a:xfrm>
            <a:off x="1009187" y="1936626"/>
            <a:ext cx="9350296" cy="950861"/>
          </a:xfrm>
          <a:prstGeom prst="rect">
            <a:avLst/>
          </a:prstGeom>
          <a:solidFill>
            <a:srgbClr val="045594">
              <a:alpha val="30000"/>
            </a:srgbClr>
          </a:solidFill>
          <a:ln w="38100">
            <a:solidFill>
              <a:srgbClr val="0455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Graphic 17" descr="Badge 5 with solid fill">
            <a:extLst>
              <a:ext uri="{FF2B5EF4-FFF2-40B4-BE49-F238E27FC236}">
                <a16:creationId xmlns:a16="http://schemas.microsoft.com/office/drawing/2014/main" id="{C18A8D72-9032-1B05-73F5-7F72CC4362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4177" y="1191194"/>
            <a:ext cx="457200" cy="457200"/>
          </a:xfrm>
          <a:prstGeom prst="rect">
            <a:avLst/>
          </a:prstGeom>
        </p:spPr>
      </p:pic>
      <p:pic>
        <p:nvPicPr>
          <p:cNvPr id="20" name="Graphic 19" descr="Badge 6 with solid fill">
            <a:extLst>
              <a:ext uri="{FF2B5EF4-FFF2-40B4-BE49-F238E27FC236}">
                <a16:creationId xmlns:a16="http://schemas.microsoft.com/office/drawing/2014/main" id="{47849A78-1A8A-B826-E626-1EF61D77A7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9295" y="1914635"/>
            <a:ext cx="446964" cy="44696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4610992E-BCB0-FCA4-A227-D07C7D9F7220}"/>
              </a:ext>
            </a:extLst>
          </p:cNvPr>
          <p:cNvSpPr txBox="1"/>
          <p:nvPr/>
        </p:nvSpPr>
        <p:spPr>
          <a:xfrm>
            <a:off x="903250" y="4363429"/>
            <a:ext cx="1136866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45594"/>
                </a:solidFill>
                <a:latin typeface="+mj-lt"/>
              </a:rPr>
              <a:t>6. This is the </a:t>
            </a:r>
            <a:r>
              <a:rPr lang="en-US" sz="3200" u="sng" dirty="0">
                <a:solidFill>
                  <a:srgbClr val="045594"/>
                </a:solidFill>
                <a:latin typeface="+mj-lt"/>
              </a:rPr>
              <a:t>approved</a:t>
            </a:r>
            <a:r>
              <a:rPr lang="en-US" sz="3200" dirty="0">
                <a:solidFill>
                  <a:srgbClr val="045594"/>
                </a:solidFill>
                <a:latin typeface="+mj-lt"/>
              </a:rPr>
              <a:t> cost estimates for each funding phase. If the funding phase does not apply, write “$0.00.”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45594"/>
                </a:solidFill>
                <a:latin typeface="+mj-lt"/>
              </a:rPr>
              <a:t>Additional funding needed: state which funding phase needs more money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45594"/>
                </a:solidFill>
                <a:latin typeface="+mj-lt"/>
              </a:rPr>
              <a:t>List the new estimate and the funding phase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BCD0473-4B12-ABE1-EF00-14873324FA95}"/>
              </a:ext>
            </a:extLst>
          </p:cNvPr>
          <p:cNvSpPr txBox="1"/>
          <p:nvPr/>
        </p:nvSpPr>
        <p:spPr>
          <a:xfrm>
            <a:off x="903250" y="3712334"/>
            <a:ext cx="11368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45594"/>
                </a:solidFill>
                <a:latin typeface="+mj-lt"/>
              </a:rPr>
              <a:t>5. This is asking if on schedule for </a:t>
            </a:r>
            <a:r>
              <a:rPr lang="en-US" sz="3200" b="1" dirty="0">
                <a:solidFill>
                  <a:srgbClr val="045594"/>
                </a:solidFill>
                <a:latin typeface="+mj-lt"/>
              </a:rPr>
              <a:t>Mgmt. LET date</a:t>
            </a:r>
            <a:endParaRPr lang="en-US" sz="3200" dirty="0">
              <a:solidFill>
                <a:srgbClr val="045594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580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  <p:bldP spid="23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97B218E-8099-4FC7-2054-BE6D757D42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5628" y="828660"/>
            <a:ext cx="8043609" cy="5797787"/>
          </a:xfrm>
          <a:prstGeom prst="rect">
            <a:avLst/>
          </a:prstGeom>
          <a:ln w="88900">
            <a:solidFill>
              <a:srgbClr val="13784B"/>
            </a:solidFill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2130561-C3CA-B38D-78FE-0488FEFB90CE}"/>
              </a:ext>
            </a:extLst>
          </p:cNvPr>
          <p:cNvSpPr/>
          <p:nvPr/>
        </p:nvSpPr>
        <p:spPr>
          <a:xfrm>
            <a:off x="3636369" y="857857"/>
            <a:ext cx="4738198" cy="310373"/>
          </a:xfrm>
          <a:prstGeom prst="rect">
            <a:avLst/>
          </a:prstGeom>
          <a:solidFill>
            <a:srgbClr val="045594">
              <a:alpha val="30000"/>
            </a:srgbClr>
          </a:solidFill>
          <a:ln w="38100">
            <a:solidFill>
              <a:srgbClr val="0455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F2950C1-BBE9-CA3F-4BEF-FD25FD8D193A}"/>
              </a:ext>
            </a:extLst>
          </p:cNvPr>
          <p:cNvSpPr/>
          <p:nvPr/>
        </p:nvSpPr>
        <p:spPr>
          <a:xfrm>
            <a:off x="3636369" y="1276662"/>
            <a:ext cx="7905144" cy="1488077"/>
          </a:xfrm>
          <a:prstGeom prst="rect">
            <a:avLst/>
          </a:prstGeom>
          <a:solidFill>
            <a:srgbClr val="045594">
              <a:alpha val="30000"/>
            </a:srgbClr>
          </a:solidFill>
          <a:ln w="38100">
            <a:solidFill>
              <a:srgbClr val="0455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BCD0473-4B12-ABE1-EF00-14873324FA95}"/>
              </a:ext>
            </a:extLst>
          </p:cNvPr>
          <p:cNvSpPr txBox="1"/>
          <p:nvPr/>
        </p:nvSpPr>
        <p:spPr>
          <a:xfrm>
            <a:off x="403336" y="739488"/>
            <a:ext cx="212754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45594"/>
                </a:solidFill>
                <a:latin typeface="+mj-lt"/>
              </a:rPr>
              <a:t>7. Match the TPro expanded description</a:t>
            </a:r>
          </a:p>
        </p:txBody>
      </p:sp>
      <p:pic>
        <p:nvPicPr>
          <p:cNvPr id="7" name="Graphic 6" descr="Badge 7 with solid fill">
            <a:extLst>
              <a:ext uri="{FF2B5EF4-FFF2-40B4-BE49-F238E27FC236}">
                <a16:creationId xmlns:a16="http://schemas.microsoft.com/office/drawing/2014/main" id="{CE0E7B78-7D31-048D-18AE-1CE83ED077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96839" y="781903"/>
            <a:ext cx="462279" cy="462279"/>
          </a:xfrm>
          <a:prstGeom prst="rect">
            <a:avLst/>
          </a:prstGeom>
        </p:spPr>
      </p:pic>
      <p:pic>
        <p:nvPicPr>
          <p:cNvPr id="9" name="Graphic 8" descr="Badge 8 with solid fill">
            <a:extLst>
              <a:ext uri="{FF2B5EF4-FFF2-40B4-BE49-F238E27FC236}">
                <a16:creationId xmlns:a16="http://schemas.microsoft.com/office/drawing/2014/main" id="{835E8818-3355-B565-B646-9D34801CBB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901918" y="1276662"/>
            <a:ext cx="457200" cy="4572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BA3D88E-ADDE-58DE-4DFB-A4A722C7D78C}"/>
              </a:ext>
            </a:extLst>
          </p:cNvPr>
          <p:cNvSpPr txBox="1"/>
          <p:nvPr/>
        </p:nvSpPr>
        <p:spPr>
          <a:xfrm>
            <a:off x="403336" y="3125933"/>
            <a:ext cx="23329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45594"/>
                </a:solidFill>
                <a:latin typeface="+mj-lt"/>
              </a:rPr>
              <a:t>8. Follow the directions </a:t>
            </a:r>
          </a:p>
        </p:txBody>
      </p:sp>
      <p:sp>
        <p:nvSpPr>
          <p:cNvPr id="11" name="Callout: Right Arrow 10">
            <a:extLst>
              <a:ext uri="{FF2B5EF4-FFF2-40B4-BE49-F238E27FC236}">
                <a16:creationId xmlns:a16="http://schemas.microsoft.com/office/drawing/2014/main" id="{A3BEBD94-7FF7-FBBA-5B48-44BF32E05FAB}"/>
              </a:ext>
            </a:extLst>
          </p:cNvPr>
          <p:cNvSpPr/>
          <p:nvPr/>
        </p:nvSpPr>
        <p:spPr>
          <a:xfrm>
            <a:off x="2530879" y="3974776"/>
            <a:ext cx="1974787" cy="2298726"/>
          </a:xfrm>
          <a:prstGeom prst="rightArrowCallout">
            <a:avLst/>
          </a:prstGeom>
          <a:solidFill>
            <a:schemeClr val="accent3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Delete and replace with </a:t>
            </a:r>
            <a:r>
              <a:rPr lang="en-US" sz="2400" dirty="0" err="1"/>
              <a:t>GeoPi</a:t>
            </a:r>
            <a:r>
              <a:rPr lang="en-US" sz="2400" dirty="0"/>
              <a:t> image</a:t>
            </a:r>
          </a:p>
        </p:txBody>
      </p:sp>
    </p:spTree>
    <p:extLst>
      <p:ext uri="{BB962C8B-B14F-4D97-AF65-F5344CB8AC3E}">
        <p14:creationId xmlns:p14="http://schemas.microsoft.com/office/powerpoint/2010/main" val="247396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  <p:bldP spid="16" grpId="0"/>
      <p:bldP spid="10" grpId="0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D3B691D-63EC-8531-65B9-5CCDEBF8DD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892" y="844108"/>
            <a:ext cx="6358135" cy="4659539"/>
          </a:xfrm>
          <a:prstGeom prst="rect">
            <a:avLst/>
          </a:prstGeom>
          <a:ln w="76200">
            <a:solidFill>
              <a:srgbClr val="13784B"/>
            </a:solidFill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2130561-C3CA-B38D-78FE-0488FEFB90CE}"/>
              </a:ext>
            </a:extLst>
          </p:cNvPr>
          <p:cNvSpPr/>
          <p:nvPr/>
        </p:nvSpPr>
        <p:spPr>
          <a:xfrm>
            <a:off x="596423" y="2499104"/>
            <a:ext cx="6034103" cy="310373"/>
          </a:xfrm>
          <a:prstGeom prst="rect">
            <a:avLst/>
          </a:prstGeom>
          <a:solidFill>
            <a:srgbClr val="045594">
              <a:alpha val="30000"/>
            </a:srgbClr>
          </a:solidFill>
          <a:ln w="38100">
            <a:solidFill>
              <a:srgbClr val="0455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F2950C1-BBE9-CA3F-4BEF-FD25FD8D193A}"/>
              </a:ext>
            </a:extLst>
          </p:cNvPr>
          <p:cNvSpPr/>
          <p:nvPr/>
        </p:nvSpPr>
        <p:spPr>
          <a:xfrm>
            <a:off x="596423" y="2883580"/>
            <a:ext cx="6179071" cy="411560"/>
          </a:xfrm>
          <a:prstGeom prst="rect">
            <a:avLst/>
          </a:prstGeom>
          <a:solidFill>
            <a:srgbClr val="045594">
              <a:alpha val="30000"/>
            </a:srgbClr>
          </a:solidFill>
          <a:ln w="38100">
            <a:solidFill>
              <a:srgbClr val="0455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BCD0473-4B12-ABE1-EF00-14873324FA95}"/>
              </a:ext>
            </a:extLst>
          </p:cNvPr>
          <p:cNvSpPr txBox="1"/>
          <p:nvPr/>
        </p:nvSpPr>
        <p:spPr>
          <a:xfrm>
            <a:off x="7530240" y="607151"/>
            <a:ext cx="454137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45594"/>
                </a:solidFill>
                <a:latin typeface="+mj-lt"/>
              </a:rPr>
              <a:t>9. List out the milestones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45594"/>
                </a:solidFill>
                <a:latin typeface="+mj-lt"/>
              </a:rPr>
              <a:t>Concept Report submission (</a:t>
            </a:r>
            <a:r>
              <a:rPr lang="en-US" sz="2800" i="1" dirty="0">
                <a:solidFill>
                  <a:srgbClr val="045594"/>
                </a:solidFill>
                <a:latin typeface="+mj-lt"/>
              </a:rPr>
              <a:t>if applicable</a:t>
            </a:r>
            <a:r>
              <a:rPr lang="en-US" sz="2800" dirty="0">
                <a:solidFill>
                  <a:srgbClr val="045594"/>
                </a:solidFill>
                <a:latin typeface="+mj-lt"/>
              </a:rPr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45594"/>
                </a:solidFill>
                <a:latin typeface="+mj-lt"/>
              </a:rPr>
              <a:t>PFPR request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45594"/>
                </a:solidFill>
                <a:latin typeface="+mj-lt"/>
              </a:rPr>
              <a:t>FFPR request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45594"/>
                </a:solidFill>
                <a:latin typeface="+mj-lt"/>
              </a:rPr>
              <a:t>Let date (</a:t>
            </a:r>
            <a:r>
              <a:rPr lang="en-US" sz="2800" i="1" dirty="0">
                <a:solidFill>
                  <a:srgbClr val="045594"/>
                </a:solidFill>
                <a:latin typeface="+mj-lt"/>
              </a:rPr>
              <a:t>list even though it is not a milestone</a:t>
            </a:r>
            <a:r>
              <a:rPr lang="en-US" sz="2800" dirty="0">
                <a:solidFill>
                  <a:srgbClr val="045594"/>
                </a:solidFill>
                <a:latin typeface="+mj-lt"/>
              </a:rPr>
              <a:t>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BA3D88E-ADDE-58DE-4DFB-A4A722C7D78C}"/>
              </a:ext>
            </a:extLst>
          </p:cNvPr>
          <p:cNvSpPr txBox="1"/>
          <p:nvPr/>
        </p:nvSpPr>
        <p:spPr>
          <a:xfrm>
            <a:off x="7530240" y="3911039"/>
            <a:ext cx="429180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45594"/>
                </a:solidFill>
                <a:latin typeface="+mj-lt"/>
              </a:rPr>
              <a:t>10. List in brief sentences and include dates (if applicable) about what is happening on the project.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B964D48-7F4C-5293-3FE2-A4C28E2C7507}"/>
              </a:ext>
            </a:extLst>
          </p:cNvPr>
          <p:cNvSpPr/>
          <p:nvPr/>
        </p:nvSpPr>
        <p:spPr>
          <a:xfrm>
            <a:off x="596423" y="3375134"/>
            <a:ext cx="4595597" cy="2128513"/>
          </a:xfrm>
          <a:prstGeom prst="rect">
            <a:avLst/>
          </a:prstGeom>
          <a:solidFill>
            <a:srgbClr val="045594">
              <a:alpha val="30000"/>
            </a:srgbClr>
          </a:solidFill>
          <a:ln w="38100">
            <a:solidFill>
              <a:srgbClr val="0455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Graphic 12" descr="Badge 9 with solid fill">
            <a:extLst>
              <a:ext uri="{FF2B5EF4-FFF2-40B4-BE49-F238E27FC236}">
                <a16:creationId xmlns:a16="http://schemas.microsoft.com/office/drawing/2014/main" id="{585C97BD-7699-6E4A-9146-6656CBD7C4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88124" y="2382720"/>
            <a:ext cx="457846" cy="457846"/>
          </a:xfrm>
          <a:prstGeom prst="rect">
            <a:avLst/>
          </a:prstGeom>
        </p:spPr>
      </p:pic>
      <p:pic>
        <p:nvPicPr>
          <p:cNvPr id="15" name="Graphic 14" descr="Badge 10 with solid fill">
            <a:extLst>
              <a:ext uri="{FF2B5EF4-FFF2-40B4-BE49-F238E27FC236}">
                <a16:creationId xmlns:a16="http://schemas.microsoft.com/office/drawing/2014/main" id="{7280A3B1-6863-FE78-ACDB-7C990A4A6B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88770" y="2860760"/>
            <a:ext cx="457200" cy="4572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4853D089-861D-B4D5-AA48-D1A73A6559B5}"/>
              </a:ext>
            </a:extLst>
          </p:cNvPr>
          <p:cNvGrpSpPr/>
          <p:nvPr/>
        </p:nvGrpSpPr>
        <p:grpSpPr>
          <a:xfrm>
            <a:off x="6991178" y="4091077"/>
            <a:ext cx="671251" cy="369332"/>
            <a:chOff x="6968923" y="4102757"/>
            <a:chExt cx="671251" cy="369332"/>
          </a:xfrm>
        </p:grpSpPr>
        <p:sp>
          <p:nvSpPr>
            <p:cNvPr id="20" name="Flowchart: Connector 19">
              <a:extLst>
                <a:ext uri="{FF2B5EF4-FFF2-40B4-BE49-F238E27FC236}">
                  <a16:creationId xmlns:a16="http://schemas.microsoft.com/office/drawing/2014/main" id="{B29F82B8-9631-8692-8378-F37BFCF13E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32246" y="4122951"/>
              <a:ext cx="330774" cy="328944"/>
            </a:xfrm>
            <a:prstGeom prst="flowChartConnector">
              <a:avLst/>
            </a:prstGeom>
            <a:solidFill>
              <a:srgbClr val="04559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668AD99-7FAE-6F0E-5197-6A4F50FD06C0}"/>
                </a:ext>
              </a:extLst>
            </p:cNvPr>
            <p:cNvSpPr txBox="1"/>
            <p:nvPr/>
          </p:nvSpPr>
          <p:spPr>
            <a:xfrm>
              <a:off x="6968923" y="4102757"/>
              <a:ext cx="671251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Arial Nova Light" panose="020B0304020202020204" pitchFamily="34" charset="0"/>
                </a:rPr>
                <a:t>11</a:t>
              </a: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1C45C87C-C13F-4606-049A-F8989AD71D4D}"/>
              </a:ext>
            </a:extLst>
          </p:cNvPr>
          <p:cNvSpPr txBox="1"/>
          <p:nvPr/>
        </p:nvSpPr>
        <p:spPr>
          <a:xfrm>
            <a:off x="410453" y="5875293"/>
            <a:ext cx="10882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45594"/>
                </a:solidFill>
                <a:latin typeface="+mj-lt"/>
              </a:rPr>
              <a:t>11. This information should match the information on the PSR. </a:t>
            </a:r>
          </a:p>
        </p:txBody>
      </p:sp>
      <p:sp>
        <p:nvSpPr>
          <p:cNvPr id="23" name="Callout: Left Arrow 22">
            <a:extLst>
              <a:ext uri="{FF2B5EF4-FFF2-40B4-BE49-F238E27FC236}">
                <a16:creationId xmlns:a16="http://schemas.microsoft.com/office/drawing/2014/main" id="{8BCF5FFE-7EB3-D65B-CB7D-8622F1B5F386}"/>
              </a:ext>
            </a:extLst>
          </p:cNvPr>
          <p:cNvSpPr/>
          <p:nvPr/>
        </p:nvSpPr>
        <p:spPr>
          <a:xfrm>
            <a:off x="1506682" y="1196543"/>
            <a:ext cx="3756347" cy="996355"/>
          </a:xfrm>
          <a:prstGeom prst="leftArrowCallout">
            <a:avLst/>
          </a:prstGeom>
          <a:solidFill>
            <a:schemeClr val="accent3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Update the date  each month</a:t>
            </a:r>
          </a:p>
        </p:txBody>
      </p:sp>
    </p:spTree>
    <p:extLst>
      <p:ext uri="{BB962C8B-B14F-4D97-AF65-F5344CB8AC3E}">
        <p14:creationId xmlns:p14="http://schemas.microsoft.com/office/powerpoint/2010/main" val="22587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  <p:bldP spid="16" grpId="0"/>
      <p:bldP spid="10" grpId="0"/>
      <p:bldP spid="6" grpId="0" animBg="1"/>
      <p:bldP spid="22" grpId="0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61ABE36-FD4D-F421-3604-6F4FF7267C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127" y="625299"/>
            <a:ext cx="9138373" cy="4768617"/>
          </a:xfrm>
          <a:prstGeom prst="rect">
            <a:avLst/>
          </a:prstGeom>
          <a:ln w="76200">
            <a:solidFill>
              <a:srgbClr val="13784B"/>
            </a:solidFill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2130561-C3CA-B38D-78FE-0488FEFB90CE}"/>
              </a:ext>
            </a:extLst>
          </p:cNvPr>
          <p:cNvSpPr/>
          <p:nvPr/>
        </p:nvSpPr>
        <p:spPr>
          <a:xfrm>
            <a:off x="591015" y="625298"/>
            <a:ext cx="8909824" cy="3811585"/>
          </a:xfrm>
          <a:prstGeom prst="rect">
            <a:avLst/>
          </a:prstGeom>
          <a:solidFill>
            <a:srgbClr val="045594">
              <a:alpha val="30000"/>
            </a:srgbClr>
          </a:solidFill>
          <a:ln w="38100">
            <a:solidFill>
              <a:srgbClr val="0455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DE56464-2252-B63E-1F48-952903345752}"/>
              </a:ext>
            </a:extLst>
          </p:cNvPr>
          <p:cNvGrpSpPr/>
          <p:nvPr/>
        </p:nvGrpSpPr>
        <p:grpSpPr>
          <a:xfrm>
            <a:off x="9902488" y="625298"/>
            <a:ext cx="776356" cy="383737"/>
            <a:chOff x="10084932" y="2070837"/>
            <a:chExt cx="776356" cy="383737"/>
          </a:xfrm>
        </p:grpSpPr>
        <p:sp>
          <p:nvSpPr>
            <p:cNvPr id="20" name="Flowchart: Connector 19">
              <a:extLst>
                <a:ext uri="{FF2B5EF4-FFF2-40B4-BE49-F238E27FC236}">
                  <a16:creationId xmlns:a16="http://schemas.microsoft.com/office/drawing/2014/main" id="{B29F82B8-9631-8692-8378-F37BFCF13E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139880" y="2080933"/>
              <a:ext cx="375720" cy="373641"/>
            </a:xfrm>
            <a:prstGeom prst="flowChartConnector">
              <a:avLst/>
            </a:prstGeom>
            <a:solidFill>
              <a:srgbClr val="04559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668AD99-7FAE-6F0E-5197-6A4F50FD06C0}"/>
                </a:ext>
              </a:extLst>
            </p:cNvPr>
            <p:cNvSpPr txBox="1"/>
            <p:nvPr/>
          </p:nvSpPr>
          <p:spPr>
            <a:xfrm>
              <a:off x="10084932" y="2070837"/>
              <a:ext cx="776356" cy="34913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Arial Nova Light" panose="020B0304020202020204" pitchFamily="34" charset="0"/>
                </a:rPr>
                <a:t>12</a:t>
              </a: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1C45C87C-C13F-4606-049A-F8989AD71D4D}"/>
              </a:ext>
            </a:extLst>
          </p:cNvPr>
          <p:cNvSpPr txBox="1"/>
          <p:nvPr/>
        </p:nvSpPr>
        <p:spPr>
          <a:xfrm>
            <a:off x="442493" y="5187075"/>
            <a:ext cx="113070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rgbClr val="045594"/>
              </a:solidFill>
              <a:latin typeface="+mj-lt"/>
            </a:endParaRPr>
          </a:p>
          <a:p>
            <a:r>
              <a:rPr lang="en-US" sz="2800" dirty="0">
                <a:solidFill>
                  <a:srgbClr val="045594"/>
                </a:solidFill>
                <a:latin typeface="+mj-lt"/>
              </a:rPr>
              <a:t>If the project is controversial or potentially controversial, maintain a timeline of various public or government official coordination and outreach meetings.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1DFDAF-BACB-8FD5-A440-76747E750CBD}"/>
              </a:ext>
            </a:extLst>
          </p:cNvPr>
          <p:cNvSpPr txBox="1"/>
          <p:nvPr/>
        </p:nvSpPr>
        <p:spPr>
          <a:xfrm>
            <a:off x="9783336" y="1759227"/>
            <a:ext cx="219307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45594"/>
                </a:solidFill>
                <a:latin typeface="+mj-lt"/>
              </a:rPr>
              <a:t>12. If project is not controversial, delete this section.</a:t>
            </a:r>
          </a:p>
          <a:p>
            <a:endParaRPr lang="en-US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85920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2" grpId="0" build="allAtOnce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EC40A11-7FA4-B1CA-86A3-188D6F4639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219" y="768012"/>
            <a:ext cx="4929549" cy="954107"/>
          </a:xfrm>
          <a:prstGeom prst="rect">
            <a:avLst/>
          </a:prstGeom>
          <a:ln w="76200">
            <a:solidFill>
              <a:srgbClr val="13784B"/>
            </a:solidFill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2130561-C3CA-B38D-78FE-0488FEFB90CE}"/>
              </a:ext>
            </a:extLst>
          </p:cNvPr>
          <p:cNvSpPr/>
          <p:nvPr/>
        </p:nvSpPr>
        <p:spPr>
          <a:xfrm>
            <a:off x="718876" y="851242"/>
            <a:ext cx="3705411" cy="787646"/>
          </a:xfrm>
          <a:prstGeom prst="rect">
            <a:avLst/>
          </a:prstGeom>
          <a:solidFill>
            <a:srgbClr val="045594">
              <a:alpha val="30000"/>
            </a:srgbClr>
          </a:solidFill>
          <a:ln w="38100">
            <a:solidFill>
              <a:srgbClr val="0455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6D2B118-549D-3214-BD86-E45ED83844AE}"/>
              </a:ext>
            </a:extLst>
          </p:cNvPr>
          <p:cNvGrpSpPr/>
          <p:nvPr/>
        </p:nvGrpSpPr>
        <p:grpSpPr>
          <a:xfrm>
            <a:off x="5707821" y="1058244"/>
            <a:ext cx="776356" cy="373641"/>
            <a:chOff x="4469762" y="1574971"/>
            <a:chExt cx="776356" cy="373641"/>
          </a:xfrm>
        </p:grpSpPr>
        <p:sp>
          <p:nvSpPr>
            <p:cNvPr id="20" name="Flowchart: Connector 19">
              <a:extLst>
                <a:ext uri="{FF2B5EF4-FFF2-40B4-BE49-F238E27FC236}">
                  <a16:creationId xmlns:a16="http://schemas.microsoft.com/office/drawing/2014/main" id="{B29F82B8-9631-8692-8378-F37BFCF13E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493003" y="1574971"/>
              <a:ext cx="375720" cy="373641"/>
            </a:xfrm>
            <a:prstGeom prst="flowChartConnector">
              <a:avLst/>
            </a:prstGeom>
            <a:solidFill>
              <a:srgbClr val="04559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668AD99-7FAE-6F0E-5197-6A4F50FD06C0}"/>
                </a:ext>
              </a:extLst>
            </p:cNvPr>
            <p:cNvSpPr txBox="1">
              <a:spLocks/>
            </p:cNvSpPr>
            <p:nvPr/>
          </p:nvSpPr>
          <p:spPr>
            <a:xfrm>
              <a:off x="4469762" y="1587222"/>
              <a:ext cx="776356" cy="34913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Arial Nova Light" panose="020B0304020202020204" pitchFamily="34" charset="0"/>
                </a:rPr>
                <a:t>13</a:t>
              </a: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1C45C87C-C13F-4606-049A-F8989AD71D4D}"/>
              </a:ext>
            </a:extLst>
          </p:cNvPr>
          <p:cNvSpPr txBox="1"/>
          <p:nvPr/>
        </p:nvSpPr>
        <p:spPr>
          <a:xfrm>
            <a:off x="654914" y="2449732"/>
            <a:ext cx="1039594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45594"/>
                </a:solidFill>
                <a:latin typeface="+mj-lt"/>
              </a:rPr>
              <a:t>13. Next steps are critical path items to reach the next milestones or funding authorization (ROW Authorization or CST Authorization). </a:t>
            </a:r>
          </a:p>
          <a:p>
            <a:endParaRPr lang="en-US" sz="3200" dirty="0">
              <a:solidFill>
                <a:srgbClr val="045594"/>
              </a:solidFill>
              <a:latin typeface="+mj-lt"/>
            </a:endParaRPr>
          </a:p>
          <a:p>
            <a:r>
              <a:rPr lang="en-US" sz="3200" dirty="0">
                <a:solidFill>
                  <a:srgbClr val="045594"/>
                </a:solidFill>
                <a:latin typeface="+mj-lt"/>
              </a:rPr>
              <a:t>This is </a:t>
            </a:r>
            <a:r>
              <a:rPr lang="en-US" sz="3200" u="sng" dirty="0">
                <a:solidFill>
                  <a:srgbClr val="045594"/>
                </a:solidFill>
                <a:latin typeface="+mj-lt"/>
              </a:rPr>
              <a:t>not</a:t>
            </a:r>
            <a:r>
              <a:rPr lang="en-US" sz="3200" dirty="0">
                <a:solidFill>
                  <a:srgbClr val="045594"/>
                </a:solidFill>
                <a:latin typeface="+mj-lt"/>
              </a:rPr>
              <a:t> a repeat of all of information from the “status update” section. </a:t>
            </a:r>
          </a:p>
        </p:txBody>
      </p:sp>
    </p:spTree>
    <p:extLst>
      <p:ext uri="{BB962C8B-B14F-4D97-AF65-F5344CB8AC3E}">
        <p14:creationId xmlns:p14="http://schemas.microsoft.com/office/powerpoint/2010/main" val="298436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DE7DD17-B657-CD9E-59CC-20AB5878A3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808" y="745050"/>
            <a:ext cx="6520005" cy="1010410"/>
          </a:xfrm>
          <a:prstGeom prst="rect">
            <a:avLst/>
          </a:prstGeom>
          <a:ln w="76200">
            <a:solidFill>
              <a:srgbClr val="13784B"/>
            </a:solidFill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002EF9C-836F-8F75-FCB0-DEEF66B6AA87}"/>
              </a:ext>
            </a:extLst>
          </p:cNvPr>
          <p:cNvSpPr/>
          <p:nvPr/>
        </p:nvSpPr>
        <p:spPr>
          <a:xfrm>
            <a:off x="747132" y="867869"/>
            <a:ext cx="6222380" cy="747131"/>
          </a:xfrm>
          <a:prstGeom prst="rect">
            <a:avLst/>
          </a:prstGeom>
          <a:solidFill>
            <a:srgbClr val="045594">
              <a:alpha val="30000"/>
            </a:srgbClr>
          </a:solidFill>
          <a:ln w="38100">
            <a:solidFill>
              <a:srgbClr val="0455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lowchart: Connector 5">
            <a:extLst>
              <a:ext uri="{FF2B5EF4-FFF2-40B4-BE49-F238E27FC236}">
                <a16:creationId xmlns:a16="http://schemas.microsoft.com/office/drawing/2014/main" id="{AB683154-FCEB-F2A8-1E87-A01113727459}"/>
              </a:ext>
            </a:extLst>
          </p:cNvPr>
          <p:cNvSpPr>
            <a:spLocks noChangeAspect="1"/>
          </p:cNvSpPr>
          <p:nvPr/>
        </p:nvSpPr>
        <p:spPr>
          <a:xfrm>
            <a:off x="7468152" y="1082388"/>
            <a:ext cx="375720" cy="373641"/>
          </a:xfrm>
          <a:prstGeom prst="flowChartConnector">
            <a:avLst/>
          </a:prstGeom>
          <a:solidFill>
            <a:srgbClr val="0455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9C5949-3754-AD82-FAC3-49C81956A08E}"/>
              </a:ext>
            </a:extLst>
          </p:cNvPr>
          <p:cNvSpPr txBox="1">
            <a:spLocks/>
          </p:cNvSpPr>
          <p:nvPr/>
        </p:nvSpPr>
        <p:spPr>
          <a:xfrm>
            <a:off x="7420047" y="1082388"/>
            <a:ext cx="776356" cy="3491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 Nova Light" panose="020B0304020202020204" pitchFamily="34" charset="0"/>
              </a:rPr>
              <a:t>14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1C5F92-1B98-67B7-8DE2-AFB4EA5EC818}"/>
              </a:ext>
            </a:extLst>
          </p:cNvPr>
          <p:cNvSpPr txBox="1"/>
          <p:nvPr/>
        </p:nvSpPr>
        <p:spPr>
          <a:xfrm>
            <a:off x="491727" y="2085222"/>
            <a:ext cx="117894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45594"/>
                </a:solidFill>
                <a:latin typeface="+mj-lt"/>
              </a:rPr>
              <a:t>14. If there is a project risk to the </a:t>
            </a:r>
            <a:r>
              <a:rPr lang="en-US" sz="2800" u="sng" dirty="0">
                <a:solidFill>
                  <a:srgbClr val="045594"/>
                </a:solidFill>
                <a:latin typeface="+mj-lt"/>
              </a:rPr>
              <a:t>schedule</a:t>
            </a:r>
            <a:r>
              <a:rPr lang="en-US" sz="2800" dirty="0">
                <a:solidFill>
                  <a:srgbClr val="045594"/>
                </a:solidFill>
                <a:latin typeface="+mj-lt"/>
              </a:rPr>
              <a:t>, then list the risk. </a:t>
            </a:r>
          </a:p>
          <a:p>
            <a:r>
              <a:rPr lang="en-US" sz="2800" dirty="0">
                <a:solidFill>
                  <a:srgbClr val="045594"/>
                </a:solidFill>
                <a:latin typeface="+mj-lt"/>
              </a:rPr>
              <a:t>If no risk to the schedule, list “N/A.”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CAF95F-78E1-9DF9-B1DA-F34DA9BD5280}"/>
              </a:ext>
            </a:extLst>
          </p:cNvPr>
          <p:cNvSpPr txBox="1"/>
          <p:nvPr/>
        </p:nvSpPr>
        <p:spPr>
          <a:xfrm>
            <a:off x="491727" y="3201822"/>
            <a:ext cx="1099402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>
                <a:solidFill>
                  <a:srgbClr val="045594"/>
                </a:solidFill>
                <a:latin typeface="+mj-lt"/>
              </a:rPr>
              <a:t>Example</a:t>
            </a:r>
            <a:r>
              <a:rPr lang="en-US" sz="2800" dirty="0">
                <a:solidFill>
                  <a:srgbClr val="045594"/>
                </a:solidFill>
                <a:latin typeface="+mj-lt"/>
              </a:rPr>
              <a:t>: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45594"/>
                </a:solidFill>
                <a:latin typeface="+mj-lt"/>
              </a:rPr>
              <a:t>Section 4(f) coordination due to a historic property within the project area.</a:t>
            </a:r>
          </a:p>
          <a:p>
            <a:r>
              <a:rPr lang="en-US" sz="2800" b="1" dirty="0">
                <a:solidFill>
                  <a:srgbClr val="000000"/>
                </a:solidFill>
                <a:latin typeface="+mj-lt"/>
              </a:rPr>
              <a:t>(</a:t>
            </a:r>
            <a:r>
              <a:rPr lang="en-US" sz="2800" b="1" i="1" dirty="0">
                <a:solidFill>
                  <a:srgbClr val="000000"/>
                </a:solidFill>
                <a:latin typeface="+mj-lt"/>
              </a:rPr>
              <a:t>Assumption: Section 4(f) was </a:t>
            </a:r>
            <a:r>
              <a:rPr lang="en-US" sz="2800" b="1" i="1" u="sng" dirty="0">
                <a:solidFill>
                  <a:srgbClr val="000000"/>
                </a:solidFill>
                <a:latin typeface="+mj-lt"/>
              </a:rPr>
              <a:t>not</a:t>
            </a:r>
            <a:r>
              <a:rPr lang="en-US" sz="2800" b="1" i="1" dirty="0">
                <a:solidFill>
                  <a:srgbClr val="000000"/>
                </a:solidFill>
                <a:latin typeface="+mj-lt"/>
              </a:rPr>
              <a:t> included in the schedule</a:t>
            </a:r>
            <a:r>
              <a:rPr lang="en-US" sz="2800" b="1" dirty="0">
                <a:solidFill>
                  <a:srgbClr val="000000"/>
                </a:solidFill>
                <a:latin typeface="+mj-lt"/>
              </a:rPr>
              <a:t>)</a:t>
            </a:r>
          </a:p>
          <a:p>
            <a:r>
              <a:rPr lang="en-US" sz="2800" dirty="0">
                <a:solidFill>
                  <a:srgbClr val="045594"/>
                </a:solidFill>
                <a:latin typeface="+mj-lt"/>
              </a:rPr>
              <a:t>	</a:t>
            </a:r>
          </a:p>
          <a:p>
            <a:r>
              <a:rPr lang="en-US" sz="2800" dirty="0">
                <a:solidFill>
                  <a:srgbClr val="045594"/>
                </a:solidFill>
                <a:latin typeface="+mj-lt"/>
              </a:rPr>
              <a:t>If Section 4(f) was included in the schedule, then it would </a:t>
            </a:r>
            <a:r>
              <a:rPr lang="en-US" sz="2800" u="sng" dirty="0">
                <a:solidFill>
                  <a:srgbClr val="045594"/>
                </a:solidFill>
                <a:latin typeface="+mj-lt"/>
              </a:rPr>
              <a:t>not</a:t>
            </a:r>
            <a:r>
              <a:rPr lang="en-US" sz="2800" dirty="0">
                <a:solidFill>
                  <a:srgbClr val="045594"/>
                </a:solidFill>
                <a:latin typeface="+mj-lt"/>
              </a:rPr>
              <a:t> be listed as a risk. </a:t>
            </a:r>
          </a:p>
        </p:txBody>
      </p:sp>
    </p:spTree>
    <p:extLst>
      <p:ext uri="{BB962C8B-B14F-4D97-AF65-F5344CB8AC3E}">
        <p14:creationId xmlns:p14="http://schemas.microsoft.com/office/powerpoint/2010/main" val="1520716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A magnifying glass with the word example">
            <a:extLst>
              <a:ext uri="{FF2B5EF4-FFF2-40B4-BE49-F238E27FC236}">
                <a16:creationId xmlns:a16="http://schemas.microsoft.com/office/drawing/2014/main" id="{36F4C228-02AA-A2F8-B453-ABE1B67E7BD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3700" y="1736725"/>
            <a:ext cx="6324600" cy="4216400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81BC40A-5E67-BA86-2680-3D2DFA44C2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3390" y="575292"/>
            <a:ext cx="8865220" cy="5902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6930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79BB68C-B79D-5EC3-6DA5-363BC130FC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023" y="1027545"/>
            <a:ext cx="10528675" cy="5112017"/>
          </a:xfrm>
          <a:prstGeom prst="rect">
            <a:avLst/>
          </a:prstGeom>
          <a:ln w="76200">
            <a:solidFill>
              <a:srgbClr val="13784B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39A1433-E0C4-56F9-CBE3-FA8CCE4678AB}"/>
              </a:ext>
            </a:extLst>
          </p:cNvPr>
          <p:cNvSpPr/>
          <p:nvPr/>
        </p:nvSpPr>
        <p:spPr>
          <a:xfrm>
            <a:off x="3436802" y="2440648"/>
            <a:ext cx="5307639" cy="301083"/>
          </a:xfrm>
          <a:prstGeom prst="rect">
            <a:avLst/>
          </a:prstGeom>
          <a:solidFill>
            <a:srgbClr val="045594">
              <a:alpha val="30000"/>
            </a:srgbClr>
          </a:solidFill>
          <a:ln w="38100">
            <a:solidFill>
              <a:srgbClr val="0455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01E55498-6850-E8CE-77ED-E03B54A35FCD}"/>
              </a:ext>
            </a:extLst>
          </p:cNvPr>
          <p:cNvSpPr/>
          <p:nvPr/>
        </p:nvSpPr>
        <p:spPr>
          <a:xfrm>
            <a:off x="6048943" y="664511"/>
            <a:ext cx="3178098" cy="1152775"/>
          </a:xfrm>
          <a:prstGeom prst="wedgeEllipseCallout">
            <a:avLst>
              <a:gd name="adj1" fmla="val -76049"/>
              <a:gd name="adj2" fmla="val 102799"/>
            </a:avLst>
          </a:prstGeom>
          <a:solidFill>
            <a:srgbClr val="045594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+mj-lt"/>
              </a:rPr>
              <a:t>This is a hyperlink to the  AOH folder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CB9B7CF-68D9-A080-3334-E15FAD589E7D}"/>
              </a:ext>
            </a:extLst>
          </p:cNvPr>
          <p:cNvSpPr/>
          <p:nvPr/>
        </p:nvSpPr>
        <p:spPr>
          <a:xfrm>
            <a:off x="3919402" y="4111054"/>
            <a:ext cx="5307639" cy="301083"/>
          </a:xfrm>
          <a:prstGeom prst="rect">
            <a:avLst/>
          </a:prstGeom>
          <a:solidFill>
            <a:srgbClr val="045594">
              <a:alpha val="30000"/>
            </a:srgbClr>
          </a:solidFill>
          <a:ln w="38100">
            <a:solidFill>
              <a:srgbClr val="0455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F2935C02-A23D-0D68-B0A1-25FD2EED0CA9}"/>
              </a:ext>
            </a:extLst>
          </p:cNvPr>
          <p:cNvSpPr/>
          <p:nvPr/>
        </p:nvSpPr>
        <p:spPr>
          <a:xfrm>
            <a:off x="8597590" y="2628615"/>
            <a:ext cx="3178098" cy="1152775"/>
          </a:xfrm>
          <a:prstGeom prst="wedgeEllipseCallout">
            <a:avLst>
              <a:gd name="adj1" fmla="val -38840"/>
              <a:gd name="adj2" fmla="val 79327"/>
            </a:avLst>
          </a:prstGeom>
          <a:solidFill>
            <a:srgbClr val="045594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+mj-lt"/>
              </a:rPr>
              <a:t>List the District Program Manager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31F159E-5A4B-D64C-01B9-014A140BBA90}"/>
              </a:ext>
            </a:extLst>
          </p:cNvPr>
          <p:cNvSpPr/>
          <p:nvPr/>
        </p:nvSpPr>
        <p:spPr>
          <a:xfrm>
            <a:off x="3646032" y="5529372"/>
            <a:ext cx="4416300" cy="301083"/>
          </a:xfrm>
          <a:prstGeom prst="rect">
            <a:avLst/>
          </a:prstGeom>
          <a:solidFill>
            <a:srgbClr val="045594">
              <a:alpha val="30000"/>
            </a:srgbClr>
          </a:solidFill>
          <a:ln w="38100">
            <a:solidFill>
              <a:srgbClr val="0455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peech Bubble: Oval 14">
            <a:extLst>
              <a:ext uri="{FF2B5EF4-FFF2-40B4-BE49-F238E27FC236}">
                <a16:creationId xmlns:a16="http://schemas.microsoft.com/office/drawing/2014/main" id="{17EF6E7A-9961-C3AF-879D-8C4105141E3E}"/>
              </a:ext>
            </a:extLst>
          </p:cNvPr>
          <p:cNvSpPr/>
          <p:nvPr/>
        </p:nvSpPr>
        <p:spPr>
          <a:xfrm>
            <a:off x="8450045" y="5057604"/>
            <a:ext cx="3473188" cy="1521418"/>
          </a:xfrm>
          <a:prstGeom prst="wedgeEllipseCallout">
            <a:avLst>
              <a:gd name="adj1" fmla="val -60907"/>
              <a:gd name="adj2" fmla="val -5107"/>
            </a:avLst>
          </a:prstGeom>
          <a:solidFill>
            <a:srgbClr val="045594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+mj-lt"/>
              </a:rPr>
              <a:t>If not on schedule, state how the schedule will recover.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857D4C8-75EF-2E20-7447-4C7F562571DD}"/>
              </a:ext>
            </a:extLst>
          </p:cNvPr>
          <p:cNvSpPr/>
          <p:nvPr/>
        </p:nvSpPr>
        <p:spPr>
          <a:xfrm>
            <a:off x="2957957" y="5288501"/>
            <a:ext cx="555639" cy="301083"/>
          </a:xfrm>
          <a:prstGeom prst="rect">
            <a:avLst/>
          </a:prstGeom>
          <a:solidFill>
            <a:srgbClr val="045594">
              <a:alpha val="30000"/>
            </a:srgbClr>
          </a:solidFill>
          <a:ln w="38100">
            <a:solidFill>
              <a:srgbClr val="0455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peech Bubble: Oval 17">
            <a:extLst>
              <a:ext uri="{FF2B5EF4-FFF2-40B4-BE49-F238E27FC236}">
                <a16:creationId xmlns:a16="http://schemas.microsoft.com/office/drawing/2014/main" id="{EF8B14C1-0B04-D5A0-541D-967829D7DBE2}"/>
              </a:ext>
            </a:extLst>
          </p:cNvPr>
          <p:cNvSpPr/>
          <p:nvPr/>
        </p:nvSpPr>
        <p:spPr>
          <a:xfrm>
            <a:off x="258704" y="3729533"/>
            <a:ext cx="3178098" cy="1152775"/>
          </a:xfrm>
          <a:prstGeom prst="wedgeEllipseCallout">
            <a:avLst>
              <a:gd name="adj1" fmla="val 34606"/>
              <a:gd name="adj2" fmla="val 94422"/>
            </a:avLst>
          </a:prstGeom>
          <a:solidFill>
            <a:srgbClr val="045594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+mj-lt"/>
              </a:rPr>
              <a:t>Do not leave blank</a:t>
            </a:r>
          </a:p>
        </p:txBody>
      </p:sp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F4676858-F0B5-D076-FA6D-9179973105FB}"/>
              </a:ext>
            </a:extLst>
          </p:cNvPr>
          <p:cNvSpPr/>
          <p:nvPr/>
        </p:nvSpPr>
        <p:spPr>
          <a:xfrm>
            <a:off x="9076563" y="558578"/>
            <a:ext cx="2964959" cy="1976054"/>
          </a:xfrm>
          <a:prstGeom prst="wedgeEllipseCallout">
            <a:avLst>
              <a:gd name="adj1" fmla="val -71119"/>
              <a:gd name="adj2" fmla="val 2648"/>
            </a:avLst>
          </a:prstGeom>
          <a:solidFill>
            <a:schemeClr val="accent3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+mj-lt"/>
              </a:rPr>
              <a:t>or you will have to update the link every month</a:t>
            </a:r>
          </a:p>
        </p:txBody>
      </p:sp>
    </p:spTree>
    <p:extLst>
      <p:ext uri="{BB962C8B-B14F-4D97-AF65-F5344CB8AC3E}">
        <p14:creationId xmlns:p14="http://schemas.microsoft.com/office/powerpoint/2010/main" val="531541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4" grpId="0" animBg="1"/>
      <p:bldP spid="15" grpId="0" animBg="1"/>
      <p:bldP spid="17" grpId="0" animBg="1"/>
      <p:bldP spid="18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F76337C-6376-A6E8-F128-3F6E9C9F0C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8386" y="664882"/>
            <a:ext cx="9144000" cy="677863"/>
          </a:xfrm>
        </p:spPr>
        <p:txBody>
          <a:bodyPr anchor="t"/>
          <a:lstStyle/>
          <a:p>
            <a:pPr algn="l"/>
            <a:r>
              <a:rPr lang="en-US" sz="3600" dirty="0"/>
              <a:t>Learning Objectives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4FD802B-3CA4-69F4-0A5A-299F99005154}"/>
              </a:ext>
            </a:extLst>
          </p:cNvPr>
          <p:cNvGrpSpPr/>
          <p:nvPr/>
        </p:nvGrpSpPr>
        <p:grpSpPr>
          <a:xfrm>
            <a:off x="308386" y="1440010"/>
            <a:ext cx="2290156" cy="2893449"/>
            <a:chOff x="753672" y="2807746"/>
            <a:chExt cx="1352706" cy="220624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1A3F02B-FD65-3BA5-16DE-6CB2CB5C7D75}"/>
                </a:ext>
              </a:extLst>
            </p:cNvPr>
            <p:cNvSpPr/>
            <p:nvPr/>
          </p:nvSpPr>
          <p:spPr>
            <a:xfrm>
              <a:off x="935915" y="2807746"/>
              <a:ext cx="1021977" cy="1226372"/>
            </a:xfrm>
            <a:prstGeom prst="rect">
              <a:avLst/>
            </a:prstGeom>
            <a:solidFill>
              <a:srgbClr val="045594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" name="Graphic 6" descr="Question mark with solid fill">
              <a:extLst>
                <a:ext uri="{FF2B5EF4-FFF2-40B4-BE49-F238E27FC236}">
                  <a16:creationId xmlns:a16="http://schemas.microsoft.com/office/drawing/2014/main" id="{431554D0-2918-E6A4-16D9-63D07DBFF9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989704" y="2960560"/>
              <a:ext cx="914400" cy="91440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66C2A4A-C9E5-513D-A612-BAA12C451B2A}"/>
                </a:ext>
              </a:extLst>
            </p:cNvPr>
            <p:cNvSpPr txBox="1"/>
            <p:nvPr/>
          </p:nvSpPr>
          <p:spPr>
            <a:xfrm>
              <a:off x="753672" y="4286489"/>
              <a:ext cx="1352706" cy="7275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rgbClr val="000000"/>
                  </a:solidFill>
                </a:rPr>
                <a:t>Purpose &amp; Audience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AFC3C8C-3807-09F8-A1F8-0C8794FC8F60}"/>
              </a:ext>
            </a:extLst>
          </p:cNvPr>
          <p:cNvGrpSpPr/>
          <p:nvPr/>
        </p:nvGrpSpPr>
        <p:grpSpPr>
          <a:xfrm>
            <a:off x="4880386" y="1440010"/>
            <a:ext cx="2454535" cy="2846673"/>
            <a:chOff x="722004" y="2807746"/>
            <a:chExt cx="1449798" cy="2170581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1F9043B-CD5F-BC17-F1CA-A4D6F899DA63}"/>
                </a:ext>
              </a:extLst>
            </p:cNvPr>
            <p:cNvSpPr/>
            <p:nvPr/>
          </p:nvSpPr>
          <p:spPr>
            <a:xfrm>
              <a:off x="935915" y="2807746"/>
              <a:ext cx="1021977" cy="1226372"/>
            </a:xfrm>
            <a:prstGeom prst="rect">
              <a:avLst/>
            </a:prstGeom>
            <a:solidFill>
              <a:srgbClr val="045594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Graphic 10" descr="Confused person with solid fill">
              <a:extLst>
                <a:ext uri="{FF2B5EF4-FFF2-40B4-BE49-F238E27FC236}">
                  <a16:creationId xmlns:a16="http://schemas.microsoft.com/office/drawing/2014/main" id="{1EF9A795-89E4-FFE0-52F0-5B231B16704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1092284" y="2963732"/>
              <a:ext cx="708331" cy="91440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1D50245-B87E-7486-8D76-EFAA3B01C0F1}"/>
                </a:ext>
              </a:extLst>
            </p:cNvPr>
            <p:cNvSpPr txBox="1"/>
            <p:nvPr/>
          </p:nvSpPr>
          <p:spPr>
            <a:xfrm>
              <a:off x="722004" y="4250823"/>
              <a:ext cx="1449798" cy="7275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rgbClr val="000000"/>
                  </a:solidFill>
                </a:rPr>
                <a:t>Whose Responsibility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141B35D-ECF0-784D-1494-51A67AECF868}"/>
              </a:ext>
            </a:extLst>
          </p:cNvPr>
          <p:cNvGrpSpPr/>
          <p:nvPr/>
        </p:nvGrpSpPr>
        <p:grpSpPr>
          <a:xfrm>
            <a:off x="9429079" y="1342745"/>
            <a:ext cx="2454535" cy="2846673"/>
            <a:chOff x="722004" y="2807746"/>
            <a:chExt cx="1449798" cy="217058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CD49198-BEEF-52FC-0239-174528B2C85B}"/>
                </a:ext>
              </a:extLst>
            </p:cNvPr>
            <p:cNvSpPr/>
            <p:nvPr/>
          </p:nvSpPr>
          <p:spPr>
            <a:xfrm>
              <a:off x="935915" y="2807746"/>
              <a:ext cx="1021977" cy="1226372"/>
            </a:xfrm>
            <a:prstGeom prst="rect">
              <a:avLst/>
            </a:prstGeom>
            <a:solidFill>
              <a:srgbClr val="045594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5" name="Graphic 14" descr="Stopwatch 33% with solid fill">
              <a:extLst>
                <a:ext uri="{FF2B5EF4-FFF2-40B4-BE49-F238E27FC236}">
                  <a16:creationId xmlns:a16="http://schemas.microsoft.com/office/drawing/2014/main" id="{0CE7E365-7BCD-EEA1-ED1F-570C6CA20BB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/>
          </p:blipFill>
          <p:spPr>
            <a:xfrm>
              <a:off x="1092284" y="2963732"/>
              <a:ext cx="708331" cy="914400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21C29A9-F28A-E27E-F2BA-AEA427E2CDC6}"/>
                </a:ext>
              </a:extLst>
            </p:cNvPr>
            <p:cNvSpPr txBox="1"/>
            <p:nvPr/>
          </p:nvSpPr>
          <p:spPr>
            <a:xfrm>
              <a:off x="722004" y="4250823"/>
              <a:ext cx="1449798" cy="7275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rgbClr val="000000"/>
                  </a:solidFill>
                </a:rPr>
                <a:t>When It is Needed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220AED0-DC42-D216-EA4A-673E848ED80A}"/>
              </a:ext>
            </a:extLst>
          </p:cNvPr>
          <p:cNvGrpSpPr/>
          <p:nvPr/>
        </p:nvGrpSpPr>
        <p:grpSpPr>
          <a:xfrm>
            <a:off x="2606040" y="4011327"/>
            <a:ext cx="2454535" cy="2415786"/>
            <a:chOff x="722004" y="2807746"/>
            <a:chExt cx="1449798" cy="1842031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67AD2A6-9D7C-9F35-FCBB-D5B7382A5055}"/>
                </a:ext>
              </a:extLst>
            </p:cNvPr>
            <p:cNvSpPr/>
            <p:nvPr/>
          </p:nvSpPr>
          <p:spPr>
            <a:xfrm>
              <a:off x="935915" y="2807746"/>
              <a:ext cx="1021977" cy="1226372"/>
            </a:xfrm>
            <a:prstGeom prst="rect">
              <a:avLst/>
            </a:prstGeom>
            <a:solidFill>
              <a:srgbClr val="045594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9" name="Graphic 18" descr="Folder Search with solid fill">
              <a:extLst>
                <a:ext uri="{FF2B5EF4-FFF2-40B4-BE49-F238E27FC236}">
                  <a16:creationId xmlns:a16="http://schemas.microsoft.com/office/drawing/2014/main" id="{B996A660-CA4B-E966-6D0F-3B6693088DF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/>
          </p:blipFill>
          <p:spPr>
            <a:xfrm>
              <a:off x="1092284" y="2963732"/>
              <a:ext cx="708331" cy="91440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FCFD553-6D73-B182-5D79-E03CE6EE1778}"/>
                </a:ext>
              </a:extLst>
            </p:cNvPr>
            <p:cNvSpPr txBox="1"/>
            <p:nvPr/>
          </p:nvSpPr>
          <p:spPr>
            <a:xfrm>
              <a:off x="722004" y="4250823"/>
              <a:ext cx="1449798" cy="398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rgbClr val="000000"/>
                  </a:solidFill>
                </a:rPr>
                <a:t>PSU Location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D11FBFF-E0F6-DE5D-3BB7-BE8233951725}"/>
              </a:ext>
            </a:extLst>
          </p:cNvPr>
          <p:cNvGrpSpPr/>
          <p:nvPr/>
        </p:nvGrpSpPr>
        <p:grpSpPr>
          <a:xfrm>
            <a:off x="7479082" y="4011327"/>
            <a:ext cx="2454535" cy="2846673"/>
            <a:chOff x="722004" y="2807746"/>
            <a:chExt cx="1449798" cy="2170581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6E82DBC-46E9-E25E-74D6-76E73FE7D717}"/>
                </a:ext>
              </a:extLst>
            </p:cNvPr>
            <p:cNvSpPr/>
            <p:nvPr/>
          </p:nvSpPr>
          <p:spPr>
            <a:xfrm>
              <a:off x="935915" y="2807746"/>
              <a:ext cx="1021977" cy="1226372"/>
            </a:xfrm>
            <a:prstGeom prst="rect">
              <a:avLst/>
            </a:prstGeom>
            <a:solidFill>
              <a:srgbClr val="045594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Graphic 22" descr="Quill with solid fill">
              <a:extLst>
                <a:ext uri="{FF2B5EF4-FFF2-40B4-BE49-F238E27FC236}">
                  <a16:creationId xmlns:a16="http://schemas.microsoft.com/office/drawing/2014/main" id="{1C0F5B72-088C-DFEA-DFC3-9758FCBEC19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/>
          </p:blipFill>
          <p:spPr>
            <a:xfrm>
              <a:off x="1092284" y="2963732"/>
              <a:ext cx="708331" cy="914400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26998F1-E6C6-5487-2F96-5556FD4A3E82}"/>
                </a:ext>
              </a:extLst>
            </p:cNvPr>
            <p:cNvSpPr txBox="1"/>
            <p:nvPr/>
          </p:nvSpPr>
          <p:spPr>
            <a:xfrm>
              <a:off x="722004" y="4250823"/>
              <a:ext cx="1449798" cy="7275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rgbClr val="000000"/>
                  </a:solidFill>
                </a:rPr>
                <a:t>Fill Out the Information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0329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78013B5-D9EE-C328-875F-C3A6480688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565" y="711559"/>
            <a:ext cx="10821069" cy="2407136"/>
          </a:xfrm>
          <a:prstGeom prst="rect">
            <a:avLst/>
          </a:prstGeom>
          <a:ln w="76200">
            <a:solidFill>
              <a:srgbClr val="13784B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39A1433-E0C4-56F9-CBE3-FA8CCE4678AB}"/>
              </a:ext>
            </a:extLst>
          </p:cNvPr>
          <p:cNvSpPr/>
          <p:nvPr/>
        </p:nvSpPr>
        <p:spPr>
          <a:xfrm>
            <a:off x="2397512" y="769563"/>
            <a:ext cx="6088566" cy="301083"/>
          </a:xfrm>
          <a:prstGeom prst="rect">
            <a:avLst/>
          </a:prstGeom>
          <a:solidFill>
            <a:srgbClr val="045594">
              <a:alpha val="30000"/>
            </a:srgbClr>
          </a:solidFill>
          <a:ln w="38100">
            <a:solidFill>
              <a:srgbClr val="0455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CB9B7CF-68D9-A080-3334-E15FAD589E7D}"/>
              </a:ext>
            </a:extLst>
          </p:cNvPr>
          <p:cNvSpPr/>
          <p:nvPr/>
        </p:nvSpPr>
        <p:spPr>
          <a:xfrm>
            <a:off x="836340" y="1730816"/>
            <a:ext cx="10601095" cy="1325947"/>
          </a:xfrm>
          <a:prstGeom prst="rect">
            <a:avLst/>
          </a:prstGeom>
          <a:solidFill>
            <a:srgbClr val="045594">
              <a:alpha val="30000"/>
            </a:srgbClr>
          </a:solidFill>
          <a:ln w="38100">
            <a:solidFill>
              <a:srgbClr val="0455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2A7DFF2A-F830-1C05-757C-96BA551B59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565" y="5239432"/>
            <a:ext cx="10821069" cy="1485860"/>
          </a:xfrm>
          <a:prstGeom prst="rect">
            <a:avLst/>
          </a:prstGeom>
          <a:ln w="76200">
            <a:solidFill>
              <a:srgbClr val="045594"/>
            </a:solidFill>
          </a:ln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C3510B0-A7B6-A2C8-2AD4-B342D9034C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3302" y="3419268"/>
            <a:ext cx="5143594" cy="1011655"/>
          </a:xfrm>
          <a:prstGeom prst="rect">
            <a:avLst/>
          </a:prstGeom>
          <a:ln w="76200">
            <a:solidFill>
              <a:srgbClr val="13784B"/>
            </a:solidFill>
          </a:ln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EF36B47-A026-9674-4B92-7C8A034990A3}"/>
              </a:ext>
            </a:extLst>
          </p:cNvPr>
          <p:cNvCxnSpPr/>
          <p:nvPr/>
        </p:nvCxnSpPr>
        <p:spPr>
          <a:xfrm>
            <a:off x="3416748" y="3359865"/>
            <a:ext cx="5296830" cy="990712"/>
          </a:xfrm>
          <a:prstGeom prst="line">
            <a:avLst/>
          </a:prstGeom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22C5A48-2A86-D9A9-4534-59B08B6D2632}"/>
              </a:ext>
            </a:extLst>
          </p:cNvPr>
          <p:cNvCxnSpPr>
            <a:cxnSpLocks/>
          </p:cNvCxnSpPr>
          <p:nvPr/>
        </p:nvCxnSpPr>
        <p:spPr>
          <a:xfrm flipV="1">
            <a:off x="3416748" y="3359865"/>
            <a:ext cx="5475249" cy="1071892"/>
          </a:xfrm>
          <a:prstGeom prst="line">
            <a:avLst/>
          </a:prstGeom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>
            <a:extLst>
              <a:ext uri="{FF2B5EF4-FFF2-40B4-BE49-F238E27FC236}">
                <a16:creationId xmlns:a16="http://schemas.microsoft.com/office/drawing/2014/main" id="{2339EB02-4389-E2F7-ECBE-4417CE169C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74883" y="3708126"/>
            <a:ext cx="5024812" cy="1256203"/>
          </a:xfrm>
          <a:prstGeom prst="rect">
            <a:avLst/>
          </a:prstGeom>
          <a:ln w="76200">
            <a:solidFill>
              <a:srgbClr val="045594"/>
            </a:solidFill>
          </a:ln>
        </p:spPr>
      </p:pic>
      <p:sp>
        <p:nvSpPr>
          <p:cNvPr id="18" name="Speech Bubble: Oval 17">
            <a:extLst>
              <a:ext uri="{FF2B5EF4-FFF2-40B4-BE49-F238E27FC236}">
                <a16:creationId xmlns:a16="http://schemas.microsoft.com/office/drawing/2014/main" id="{EF8B14C1-0B04-D5A0-541D-967829D7DBE2}"/>
              </a:ext>
            </a:extLst>
          </p:cNvPr>
          <p:cNvSpPr/>
          <p:nvPr/>
        </p:nvSpPr>
        <p:spPr>
          <a:xfrm>
            <a:off x="121907" y="3512636"/>
            <a:ext cx="3178098" cy="1256203"/>
          </a:xfrm>
          <a:prstGeom prst="wedgeEllipseCallout">
            <a:avLst>
              <a:gd name="adj1" fmla="val -6269"/>
              <a:gd name="adj2" fmla="val -109991"/>
            </a:avLst>
          </a:prstGeom>
          <a:solidFill>
            <a:srgbClr val="045594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+mj-lt"/>
              </a:rPr>
              <a:t>Match expanded TPro description</a:t>
            </a:r>
          </a:p>
        </p:txBody>
      </p:sp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01E55498-6850-E8CE-77ED-E03B54A35FCD}"/>
              </a:ext>
            </a:extLst>
          </p:cNvPr>
          <p:cNvSpPr/>
          <p:nvPr/>
        </p:nvSpPr>
        <p:spPr>
          <a:xfrm>
            <a:off x="7872761" y="132709"/>
            <a:ext cx="4200627" cy="1751342"/>
          </a:xfrm>
          <a:prstGeom prst="wedgeEllipseCallout">
            <a:avLst>
              <a:gd name="adj1" fmla="val -67993"/>
              <a:gd name="adj2" fmla="val -2528"/>
            </a:avLst>
          </a:prstGeom>
          <a:solidFill>
            <a:srgbClr val="045594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+mj-lt"/>
              </a:rPr>
              <a:t>Match the approved cost estimates </a:t>
            </a:r>
            <a:r>
              <a:rPr lang="en-US" sz="2400" u="sng" dirty="0">
                <a:latin typeface="+mj-lt"/>
              </a:rPr>
              <a:t>or</a:t>
            </a:r>
            <a:r>
              <a:rPr lang="en-US" sz="2400" dirty="0">
                <a:latin typeface="+mj-lt"/>
              </a:rPr>
              <a:t> the PM Notes if it is being updated</a:t>
            </a:r>
          </a:p>
        </p:txBody>
      </p:sp>
    </p:spTree>
    <p:extLst>
      <p:ext uri="{BB962C8B-B14F-4D97-AF65-F5344CB8AC3E}">
        <p14:creationId xmlns:p14="http://schemas.microsoft.com/office/powerpoint/2010/main" val="168166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8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66D556-25F1-E829-08AE-605FDB9405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1587" y="744480"/>
            <a:ext cx="8528825" cy="5737244"/>
          </a:xfrm>
          <a:prstGeom prst="rect">
            <a:avLst/>
          </a:prstGeom>
          <a:ln w="76200">
            <a:solidFill>
              <a:srgbClr val="13784B"/>
            </a:solidFill>
          </a:ln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01E55498-6850-E8CE-77ED-E03B54A35FCD}"/>
              </a:ext>
            </a:extLst>
          </p:cNvPr>
          <p:cNvSpPr/>
          <p:nvPr/>
        </p:nvSpPr>
        <p:spPr>
          <a:xfrm>
            <a:off x="9601200" y="1663191"/>
            <a:ext cx="2319454" cy="1587390"/>
          </a:xfrm>
          <a:prstGeom prst="wedgeEllipseCallout">
            <a:avLst>
              <a:gd name="adj1" fmla="val -65044"/>
              <a:gd name="adj2" fmla="val 2018"/>
            </a:avLst>
          </a:prstGeom>
          <a:solidFill>
            <a:schemeClr val="accent3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+mj-lt"/>
              </a:rPr>
              <a:t>Copy image from </a:t>
            </a:r>
            <a:r>
              <a:rPr lang="en-US" sz="2400" dirty="0" err="1">
                <a:latin typeface="+mj-lt"/>
              </a:rPr>
              <a:t>GeoPi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6088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EA90BE6-1459-0396-7A6D-ED9E9376EC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1754" y="2813772"/>
            <a:ext cx="9748491" cy="2648688"/>
          </a:xfrm>
          <a:prstGeom prst="rect">
            <a:avLst/>
          </a:prstGeom>
          <a:ln w="76200">
            <a:solidFill>
              <a:srgbClr val="13784B"/>
            </a:solidFill>
          </a:ln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01E55498-6850-E8CE-77ED-E03B54A35FCD}"/>
              </a:ext>
            </a:extLst>
          </p:cNvPr>
          <p:cNvSpPr/>
          <p:nvPr/>
        </p:nvSpPr>
        <p:spPr>
          <a:xfrm>
            <a:off x="518999" y="938042"/>
            <a:ext cx="3178098" cy="1587389"/>
          </a:xfrm>
          <a:prstGeom prst="wedgeEllipseCallout">
            <a:avLst>
              <a:gd name="adj1" fmla="val 32149"/>
              <a:gd name="adj2" fmla="val 74375"/>
            </a:avLst>
          </a:prstGeom>
          <a:solidFill>
            <a:srgbClr val="045594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+mj-lt"/>
              </a:rPr>
              <a:t>List </a:t>
            </a:r>
            <a:r>
              <a:rPr lang="en-US" sz="2400" b="1" dirty="0">
                <a:latin typeface="+mj-lt"/>
              </a:rPr>
              <a:t>ALL </a:t>
            </a:r>
            <a:r>
              <a:rPr lang="en-US" sz="2400" dirty="0">
                <a:latin typeface="+mj-lt"/>
              </a:rPr>
              <a:t>completed and upcoming milestones</a:t>
            </a:r>
          </a:p>
        </p:txBody>
      </p:sp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E1E9C008-3298-2DA9-2339-F949EE335890}"/>
              </a:ext>
            </a:extLst>
          </p:cNvPr>
          <p:cNvSpPr/>
          <p:nvPr/>
        </p:nvSpPr>
        <p:spPr>
          <a:xfrm>
            <a:off x="5082632" y="1082212"/>
            <a:ext cx="6356194" cy="1587389"/>
          </a:xfrm>
          <a:prstGeom prst="wedgeEllipseCallout">
            <a:avLst>
              <a:gd name="adj1" fmla="val -58377"/>
              <a:gd name="adj2" fmla="val 108797"/>
            </a:avLst>
          </a:prstGeom>
          <a:solidFill>
            <a:schemeClr val="accent3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+mj-lt"/>
              </a:rPr>
              <a:t>List “Concept Report Submission – N/A” if there isn’t concept report (also applies to PFPR if applicable)</a:t>
            </a:r>
          </a:p>
        </p:txBody>
      </p:sp>
    </p:spTree>
    <p:extLst>
      <p:ext uri="{BB962C8B-B14F-4D97-AF65-F5344CB8AC3E}">
        <p14:creationId xmlns:p14="http://schemas.microsoft.com/office/powerpoint/2010/main" val="940864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AE65BCE-B7DB-6A9A-B668-C63A45595E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19" y="1521471"/>
            <a:ext cx="10900762" cy="4171897"/>
          </a:xfrm>
          <a:prstGeom prst="rect">
            <a:avLst/>
          </a:prstGeom>
          <a:ln w="76200">
            <a:solidFill>
              <a:srgbClr val="1C6F47"/>
            </a:solidFill>
          </a:ln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01E55498-6850-E8CE-77ED-E03B54A35FCD}"/>
              </a:ext>
            </a:extLst>
          </p:cNvPr>
          <p:cNvSpPr/>
          <p:nvPr/>
        </p:nvSpPr>
        <p:spPr>
          <a:xfrm>
            <a:off x="3005443" y="88083"/>
            <a:ext cx="2867692" cy="1656766"/>
          </a:xfrm>
          <a:prstGeom prst="wedgeEllipseCallout">
            <a:avLst>
              <a:gd name="adj1" fmla="val -61915"/>
              <a:gd name="adj2" fmla="val 46805"/>
            </a:avLst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+mj-lt"/>
              </a:rPr>
              <a:t>Explain the current status of the project</a:t>
            </a:r>
          </a:p>
        </p:txBody>
      </p:sp>
    </p:spTree>
    <p:extLst>
      <p:ext uri="{BB962C8B-B14F-4D97-AF65-F5344CB8AC3E}">
        <p14:creationId xmlns:p14="http://schemas.microsoft.com/office/powerpoint/2010/main" val="717469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46A8335-7B71-6A6C-D850-F29EC5DBB3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8151" y="1542104"/>
            <a:ext cx="8664772" cy="4309051"/>
          </a:xfrm>
          <a:prstGeom prst="rect">
            <a:avLst/>
          </a:prstGeom>
          <a:ln w="76200">
            <a:solidFill>
              <a:srgbClr val="1C6F47"/>
            </a:solidFill>
          </a:ln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01E55498-6850-E8CE-77ED-E03B54A35FCD}"/>
              </a:ext>
            </a:extLst>
          </p:cNvPr>
          <p:cNvSpPr/>
          <p:nvPr/>
        </p:nvSpPr>
        <p:spPr>
          <a:xfrm>
            <a:off x="209781" y="3519779"/>
            <a:ext cx="3113282" cy="1228178"/>
          </a:xfrm>
          <a:prstGeom prst="wedgeEllipseCallout">
            <a:avLst>
              <a:gd name="adj1" fmla="val 29961"/>
              <a:gd name="adj2" fmla="val -173089"/>
            </a:avLst>
          </a:prstGeom>
          <a:solidFill>
            <a:srgbClr val="0455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+mj-lt"/>
              </a:rPr>
              <a:t>List </a:t>
            </a:r>
            <a:r>
              <a:rPr lang="en-US" sz="2400" b="1" dirty="0">
                <a:latin typeface="+mj-lt"/>
              </a:rPr>
              <a:t>ALL</a:t>
            </a:r>
            <a:r>
              <a:rPr lang="en-US" sz="2400" dirty="0">
                <a:latin typeface="+mj-lt"/>
              </a:rPr>
              <a:t> current contracts and task orders</a:t>
            </a:r>
          </a:p>
        </p:txBody>
      </p:sp>
    </p:spTree>
    <p:extLst>
      <p:ext uri="{BB962C8B-B14F-4D97-AF65-F5344CB8AC3E}">
        <p14:creationId xmlns:p14="http://schemas.microsoft.com/office/powerpoint/2010/main" val="163667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BA10555-6FC6-224D-0EB6-8F2E3FD24670}"/>
              </a:ext>
            </a:extLst>
          </p:cNvPr>
          <p:cNvSpPr/>
          <p:nvPr/>
        </p:nvSpPr>
        <p:spPr>
          <a:xfrm>
            <a:off x="3267307" y="3202946"/>
            <a:ext cx="8541834" cy="3476634"/>
          </a:xfrm>
          <a:prstGeom prst="rect">
            <a:avLst/>
          </a:prstGeom>
          <a:solidFill>
            <a:srgbClr val="EED16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A6D55D-22B7-F9EB-26B1-7397A154DA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209" y="718457"/>
            <a:ext cx="10165581" cy="1760806"/>
          </a:xfrm>
          <a:prstGeom prst="rect">
            <a:avLst/>
          </a:prstGeom>
          <a:ln w="76200">
            <a:solidFill>
              <a:srgbClr val="1C6F47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691F0EA-1A6B-6D5F-ED55-25CC56DD6F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6476" y="3334215"/>
            <a:ext cx="8319214" cy="3210464"/>
          </a:xfrm>
          <a:prstGeom prst="rect">
            <a:avLst/>
          </a:prstGeom>
          <a:ln w="38100">
            <a:solidFill>
              <a:srgbClr val="045594"/>
            </a:solidFill>
          </a:ln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01E55498-6850-E8CE-77ED-E03B54A35FCD}"/>
              </a:ext>
            </a:extLst>
          </p:cNvPr>
          <p:cNvSpPr/>
          <p:nvPr/>
        </p:nvSpPr>
        <p:spPr>
          <a:xfrm>
            <a:off x="281219" y="3018991"/>
            <a:ext cx="2776306" cy="2395972"/>
          </a:xfrm>
          <a:prstGeom prst="wedgeEllipseCallout">
            <a:avLst>
              <a:gd name="adj1" fmla="val -17262"/>
              <a:gd name="adj2" fmla="val -134998"/>
            </a:avLst>
          </a:prstGeom>
          <a:solidFill>
            <a:srgbClr val="045594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+mj-lt"/>
              </a:rPr>
              <a:t>Not a repeat of all of the “status update” – high-level summary</a:t>
            </a:r>
          </a:p>
        </p:txBody>
      </p:sp>
    </p:spTree>
    <p:extLst>
      <p:ext uri="{BB962C8B-B14F-4D97-AF65-F5344CB8AC3E}">
        <p14:creationId xmlns:p14="http://schemas.microsoft.com/office/powerpoint/2010/main" val="3740436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0B3E25-C621-E9C6-056E-163E8993F5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8880" y="3045515"/>
            <a:ext cx="9834239" cy="766969"/>
          </a:xfrm>
          <a:prstGeom prst="rect">
            <a:avLst/>
          </a:prstGeom>
          <a:ln w="76200">
            <a:solidFill>
              <a:srgbClr val="1C6F47"/>
            </a:solidFill>
          </a:ln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01E55498-6850-E8CE-77ED-E03B54A35FCD}"/>
              </a:ext>
            </a:extLst>
          </p:cNvPr>
          <p:cNvSpPr/>
          <p:nvPr/>
        </p:nvSpPr>
        <p:spPr>
          <a:xfrm>
            <a:off x="7694341" y="1193181"/>
            <a:ext cx="3178098" cy="1698804"/>
          </a:xfrm>
          <a:prstGeom prst="wedgeEllipseCallout">
            <a:avLst>
              <a:gd name="adj1" fmla="val -73116"/>
              <a:gd name="adj2" fmla="val 75594"/>
            </a:avLst>
          </a:prstGeom>
          <a:solidFill>
            <a:srgbClr val="0455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+mj-lt"/>
              </a:rPr>
              <a:t>This is the risk to the schedule only.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4B03FAF-E8D4-9382-379B-86AB8D10E03B}"/>
              </a:ext>
            </a:extLst>
          </p:cNvPr>
          <p:cNvCxnSpPr>
            <a:cxnSpLocks/>
          </p:cNvCxnSpPr>
          <p:nvPr/>
        </p:nvCxnSpPr>
        <p:spPr>
          <a:xfrm>
            <a:off x="2324100" y="3299460"/>
            <a:ext cx="349758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7239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667AFF-978E-F1EC-9A4C-AEF644D06E51}"/>
              </a:ext>
            </a:extLst>
          </p:cNvPr>
          <p:cNvSpPr txBox="1"/>
          <p:nvPr/>
        </p:nvSpPr>
        <p:spPr>
          <a:xfrm>
            <a:off x="776653" y="1979840"/>
            <a:ext cx="1041009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b="1" dirty="0">
              <a:solidFill>
                <a:srgbClr val="000000"/>
              </a:solidFill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0000"/>
                </a:solidFill>
                <a:latin typeface="+mj-lt"/>
              </a:rPr>
              <a:t>Each project must have a PSU.</a:t>
            </a:r>
          </a:p>
          <a:p>
            <a:endParaRPr lang="en-US" sz="3200" dirty="0">
              <a:solidFill>
                <a:srgbClr val="000000"/>
              </a:solidFill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0000"/>
                </a:solidFill>
                <a:latin typeface="+mj-lt"/>
              </a:rPr>
              <a:t>All PSUs  are to be saved in the AOH folder under Program Delivery on PW.</a:t>
            </a:r>
          </a:p>
          <a:p>
            <a:endParaRPr lang="en-US" sz="3200" dirty="0">
              <a:solidFill>
                <a:srgbClr val="000000"/>
              </a:solidFill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0000"/>
                </a:solidFill>
                <a:latin typeface="+mj-lt"/>
              </a:rPr>
              <a:t>PSUs must be updated each month as part of OPD PM compliance.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sz="32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" name="Title 8">
            <a:extLst>
              <a:ext uri="{FF2B5EF4-FFF2-40B4-BE49-F238E27FC236}">
                <a16:creationId xmlns:a16="http://schemas.microsoft.com/office/drawing/2014/main" id="{E501FF01-C189-78E9-4FC2-733A39D6FBB3}"/>
              </a:ext>
            </a:extLst>
          </p:cNvPr>
          <p:cNvSpPr txBox="1">
            <a:spLocks/>
          </p:cNvSpPr>
          <p:nvPr/>
        </p:nvSpPr>
        <p:spPr>
          <a:xfrm>
            <a:off x="345281" y="671512"/>
            <a:ext cx="11501438" cy="85949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lIns="0" rIns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 baseline="0">
                <a:solidFill>
                  <a:srgbClr val="045594"/>
                </a:solidFill>
                <a:latin typeface="ITC Avant Garde Std Md" panose="020B06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sz="4800" dirty="0">
                <a:solidFill>
                  <a:srgbClr val="000000"/>
                </a:solidFill>
              </a:rPr>
              <a:t>        Project Status Update Sheet Reminders</a:t>
            </a:r>
          </a:p>
        </p:txBody>
      </p:sp>
      <p:pic>
        <p:nvPicPr>
          <p:cNvPr id="5" name="Graphic 4" descr="Warning with solid fill">
            <a:extLst>
              <a:ext uri="{FF2B5EF4-FFF2-40B4-BE49-F238E27FC236}">
                <a16:creationId xmlns:a16="http://schemas.microsoft.com/office/drawing/2014/main" id="{B8574305-23E4-D33A-CE2D-1D7A584C35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3467" y="671512"/>
            <a:ext cx="794972" cy="794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6808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322062-63FB-7D47-D1FA-2102F535F3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1B07CC3-7940-3BA8-F72F-40C6FE238959}"/>
              </a:ext>
            </a:extLst>
          </p:cNvPr>
          <p:cNvSpPr txBox="1"/>
          <p:nvPr/>
        </p:nvSpPr>
        <p:spPr>
          <a:xfrm>
            <a:off x="493467" y="1773891"/>
            <a:ext cx="10410091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b="1" dirty="0">
              <a:solidFill>
                <a:srgbClr val="000000"/>
              </a:solidFill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+mj-lt"/>
              </a:rPr>
              <a:t>Each month a </a:t>
            </a:r>
            <a:r>
              <a:rPr lang="en-US" sz="2800" b="1" dirty="0">
                <a:solidFill>
                  <a:srgbClr val="000000"/>
                </a:solidFill>
                <a:latin typeface="+mj-lt"/>
              </a:rPr>
              <a:t>new</a:t>
            </a:r>
            <a:r>
              <a:rPr lang="en-US" sz="2800" dirty="0">
                <a:solidFill>
                  <a:srgbClr val="000000"/>
                </a:solidFill>
                <a:latin typeface="+mj-lt"/>
              </a:rPr>
              <a:t> PSU file must be created.</a:t>
            </a:r>
          </a:p>
          <a:p>
            <a:r>
              <a:rPr lang="en-US" sz="2800" dirty="0">
                <a:solidFill>
                  <a:srgbClr val="000000"/>
                </a:solidFill>
                <a:latin typeface="+mj-lt"/>
              </a:rPr>
              <a:t>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+mj-lt"/>
              </a:rPr>
              <a:t>Save the name of the PSU sheet using the naming convention:</a:t>
            </a:r>
          </a:p>
          <a:p>
            <a:pPr lvl="2"/>
            <a:r>
              <a:rPr lang="en-US" sz="2800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rgbClr val="045594"/>
                </a:solidFill>
                <a:latin typeface="+mj-lt"/>
              </a:rPr>
              <a:t>Year.month.day_PIXXXXXXX_County_Project_Status_Update</a:t>
            </a:r>
            <a:endParaRPr lang="en-US" sz="2800" b="1" dirty="0">
              <a:solidFill>
                <a:srgbClr val="045594"/>
              </a:solidFill>
              <a:latin typeface="+mj-lt"/>
            </a:endParaRPr>
          </a:p>
          <a:p>
            <a:pPr lvl="2"/>
            <a:endParaRPr lang="en-US" sz="2800" dirty="0">
              <a:solidFill>
                <a:srgbClr val="000000"/>
              </a:solidFill>
              <a:latin typeface="+mj-lt"/>
            </a:endParaRPr>
          </a:p>
          <a:p>
            <a:pPr lvl="1"/>
            <a:r>
              <a:rPr lang="en-US" sz="2800" dirty="0">
                <a:solidFill>
                  <a:srgbClr val="000000"/>
                </a:solidFill>
                <a:latin typeface="+mj-lt"/>
              </a:rPr>
              <a:t>      </a:t>
            </a:r>
            <a:r>
              <a:rPr lang="en-US" sz="2800" u="sng" dirty="0">
                <a:solidFill>
                  <a:srgbClr val="000000"/>
                </a:solidFill>
                <a:latin typeface="+mj-lt"/>
              </a:rPr>
              <a:t>Example</a:t>
            </a:r>
            <a:r>
              <a:rPr lang="en-US" sz="2800" dirty="0">
                <a:solidFill>
                  <a:srgbClr val="000000"/>
                </a:solidFill>
                <a:latin typeface="+mj-lt"/>
              </a:rPr>
              <a:t>: 2023.11.08_PI0015670_Banks_Project_Status_Update</a:t>
            </a:r>
          </a:p>
          <a:p>
            <a:pPr lvl="1"/>
            <a:endParaRPr lang="en-US" sz="2800" dirty="0">
              <a:solidFill>
                <a:srgbClr val="000000"/>
              </a:solidFill>
              <a:latin typeface="+mj-lt"/>
            </a:endParaRPr>
          </a:p>
          <a:p>
            <a:pPr lvl="1"/>
            <a:r>
              <a:rPr lang="en-US" sz="2800" i="1" dirty="0">
                <a:solidFill>
                  <a:srgbClr val="000000"/>
                </a:solidFill>
                <a:latin typeface="+mj-lt"/>
              </a:rPr>
              <a:t>Note: The date in the file name should </a:t>
            </a:r>
            <a:r>
              <a:rPr lang="en-US" sz="2800" i="1" u="sng" dirty="0">
                <a:solidFill>
                  <a:srgbClr val="000000"/>
                </a:solidFill>
                <a:latin typeface="+mj-lt"/>
              </a:rPr>
              <a:t>match</a:t>
            </a:r>
            <a:r>
              <a:rPr lang="en-US" sz="2800" i="1" dirty="0">
                <a:solidFill>
                  <a:srgbClr val="000000"/>
                </a:solidFill>
                <a:latin typeface="+mj-lt"/>
              </a:rPr>
              <a:t> the PSU sheet’s page 1 and the header on the additional sheets.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sz="28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" name="Title 8">
            <a:extLst>
              <a:ext uri="{FF2B5EF4-FFF2-40B4-BE49-F238E27FC236}">
                <a16:creationId xmlns:a16="http://schemas.microsoft.com/office/drawing/2014/main" id="{B169178C-0ED6-4B31-B7BD-8CD1965FBB67}"/>
              </a:ext>
            </a:extLst>
          </p:cNvPr>
          <p:cNvSpPr txBox="1">
            <a:spLocks/>
          </p:cNvSpPr>
          <p:nvPr/>
        </p:nvSpPr>
        <p:spPr>
          <a:xfrm>
            <a:off x="345281" y="671512"/>
            <a:ext cx="11501438" cy="85949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lIns="0" rIns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 baseline="0">
                <a:solidFill>
                  <a:srgbClr val="045594"/>
                </a:solidFill>
                <a:latin typeface="ITC Avant Garde Std Md" panose="020B06020202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sz="4800" dirty="0">
                <a:solidFill>
                  <a:srgbClr val="000000"/>
                </a:solidFill>
              </a:rPr>
              <a:t>        Project Status Update Sheet Reminders</a:t>
            </a:r>
          </a:p>
        </p:txBody>
      </p:sp>
      <p:pic>
        <p:nvPicPr>
          <p:cNvPr id="5" name="Graphic 4" descr="Warning with solid fill">
            <a:extLst>
              <a:ext uri="{FF2B5EF4-FFF2-40B4-BE49-F238E27FC236}">
                <a16:creationId xmlns:a16="http://schemas.microsoft.com/office/drawing/2014/main" id="{998EF840-4BDF-00AE-368B-3C677D2971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3467" y="671512"/>
            <a:ext cx="794972" cy="794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0664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4005070" y="3543896"/>
            <a:ext cx="4181859" cy="579194"/>
          </a:xfrm>
        </p:spPr>
        <p:txBody>
          <a:bodyPr>
            <a:noAutofit/>
          </a:bodyPr>
          <a:lstStyle/>
          <a:p>
            <a:r>
              <a:rPr lang="en-US" sz="6600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162297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7F401E47-AD87-4331-AA0C-BA4781327CB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946743"/>
            <a:ext cx="12192000" cy="3914078"/>
          </a:xfrm>
        </p:spPr>
      </p:pic>
      <p:sp>
        <p:nvSpPr>
          <p:cNvPr id="2" name="Title 8">
            <a:extLst>
              <a:ext uri="{FF2B5EF4-FFF2-40B4-BE49-F238E27FC236}">
                <a16:creationId xmlns:a16="http://schemas.microsoft.com/office/drawing/2014/main" id="{1404255C-E2AB-415A-A23A-0462A70F96D6}"/>
              </a:ext>
            </a:extLst>
          </p:cNvPr>
          <p:cNvSpPr txBox="1">
            <a:spLocks/>
          </p:cNvSpPr>
          <p:nvPr/>
        </p:nvSpPr>
        <p:spPr>
          <a:xfrm>
            <a:off x="1524000" y="715107"/>
            <a:ext cx="9144000" cy="677863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 baseline="0">
                <a:solidFill>
                  <a:srgbClr val="045594"/>
                </a:solidFill>
                <a:latin typeface="ITC Avant Garde Std Md" panose="020B0602020202020204" pitchFamily="34" charset="0"/>
                <a:ea typeface="+mj-ea"/>
                <a:cs typeface="+mj-cs"/>
              </a:defRPr>
            </a:lvl1pPr>
          </a:lstStyle>
          <a:p>
            <a:r>
              <a:rPr lang="en-US" sz="4800" dirty="0"/>
              <a:t>Purpose &amp; Audience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85CC5E6-EFFE-5294-443A-A30861B3B3CA}"/>
              </a:ext>
            </a:extLst>
          </p:cNvPr>
          <p:cNvGrpSpPr/>
          <p:nvPr/>
        </p:nvGrpSpPr>
        <p:grpSpPr>
          <a:xfrm>
            <a:off x="548980" y="1897449"/>
            <a:ext cx="11248475" cy="1433153"/>
            <a:chOff x="548980" y="1897449"/>
            <a:chExt cx="11248475" cy="1433153"/>
          </a:xfrm>
        </p:grpSpPr>
        <p:sp>
          <p:nvSpPr>
            <p:cNvPr id="7" name="Title 4">
              <a:extLst>
                <a:ext uri="{FF2B5EF4-FFF2-40B4-BE49-F238E27FC236}">
                  <a16:creationId xmlns:a16="http://schemas.microsoft.com/office/drawing/2014/main" id="{E3F86DE6-42A7-ACC6-FB0E-C38EC418C595}"/>
                </a:ext>
              </a:extLst>
            </p:cNvPr>
            <p:cNvSpPr txBox="1">
              <a:spLocks/>
            </p:cNvSpPr>
            <p:nvPr/>
          </p:nvSpPr>
          <p:spPr>
            <a:xfrm>
              <a:off x="548980" y="2600562"/>
              <a:ext cx="11248475" cy="730040"/>
            </a:xfrm>
            <a:prstGeom prst="rect">
              <a:avLst/>
            </a:prstGeom>
          </p:spPr>
          <p:txBody>
            <a:bodyPr vert="horz" lIns="0" tIns="45720" rIns="0" bIns="45720" rtlCol="0" anchor="b">
              <a:no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6000" kern="1200">
                  <a:solidFill>
                    <a:schemeClr val="bg1"/>
                  </a:solidFill>
                  <a:latin typeface="+mn-lt"/>
                  <a:ea typeface="+mj-ea"/>
                  <a:cs typeface="+mj-cs"/>
                </a:defRPr>
              </a:lvl1pPr>
            </a:lstStyle>
            <a:p>
              <a:r>
                <a:rPr lang="en-US" sz="3200" dirty="0">
                  <a:solidFill>
                    <a:srgbClr val="000000"/>
                  </a:solidFill>
                  <a:latin typeface="+mj-lt"/>
                </a:rPr>
                <a:t>Project Status Update (PSU)          Current and Accurate Information</a:t>
              </a:r>
              <a:br>
                <a:rPr lang="en-US" sz="3200" dirty="0">
                  <a:solidFill>
                    <a:srgbClr val="000000"/>
                  </a:solidFill>
                  <a:latin typeface="+mj-lt"/>
                </a:rPr>
              </a:br>
              <a:br>
                <a:rPr lang="en-US" sz="3200" dirty="0">
                  <a:solidFill>
                    <a:srgbClr val="000000"/>
                  </a:solidFill>
                  <a:latin typeface="+mj-lt"/>
                </a:rPr>
              </a:br>
              <a:endParaRPr lang="en-US" sz="320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9" name="Arrow: Right 8">
              <a:extLst>
                <a:ext uri="{FF2B5EF4-FFF2-40B4-BE49-F238E27FC236}">
                  <a16:creationId xmlns:a16="http://schemas.microsoft.com/office/drawing/2014/main" id="{6A697F35-987A-565C-2CC5-9B70587BA82B}"/>
                </a:ext>
              </a:extLst>
            </p:cNvPr>
            <p:cNvSpPr/>
            <p:nvPr/>
          </p:nvSpPr>
          <p:spPr>
            <a:xfrm>
              <a:off x="5245541" y="1897449"/>
              <a:ext cx="710005" cy="430236"/>
            </a:xfrm>
            <a:prstGeom prst="rightArrow">
              <a:avLst/>
            </a:prstGeom>
            <a:solidFill>
              <a:srgbClr val="13784B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2855FCEB-1B1F-A1FE-1F4B-8A6488AC3D1C}"/>
              </a:ext>
            </a:extLst>
          </p:cNvPr>
          <p:cNvSpPr txBox="1"/>
          <p:nvPr/>
        </p:nvSpPr>
        <p:spPr>
          <a:xfrm>
            <a:off x="548980" y="3000107"/>
            <a:ext cx="11094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0000"/>
                </a:solidFill>
                <a:latin typeface="+mj-lt"/>
              </a:rPr>
              <a:t>Purpose: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0000"/>
                </a:solidFill>
                <a:latin typeface="+mj-lt"/>
              </a:rPr>
              <a:t>(Brief) Project Reference Document</a:t>
            </a:r>
          </a:p>
          <a:p>
            <a:endParaRPr lang="en-US" sz="32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43106B1-6BD0-5D58-4168-5E2DC3E96DED}"/>
              </a:ext>
            </a:extLst>
          </p:cNvPr>
          <p:cNvSpPr txBox="1"/>
          <p:nvPr/>
        </p:nvSpPr>
        <p:spPr>
          <a:xfrm>
            <a:off x="548980" y="4900863"/>
            <a:ext cx="11094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0000"/>
                </a:solidFill>
                <a:latin typeface="+mj-lt"/>
              </a:rPr>
              <a:t>Audience: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0000"/>
                </a:solidFill>
                <a:latin typeface="+mj-lt"/>
              </a:rPr>
              <a:t>GDOT management</a:t>
            </a:r>
          </a:p>
          <a:p>
            <a:endParaRPr lang="en-US" sz="3200" dirty="0">
              <a:solidFill>
                <a:srgbClr val="000000"/>
              </a:solidFill>
              <a:latin typeface="+mj-lt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A5FFF97-D89A-4EFE-9B87-8B37615AE8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4878" y="2900075"/>
            <a:ext cx="4785360" cy="3458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097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7F401E47-AD87-4331-AA0C-BA4781327CB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AB64F7-27F0-4B7A-61D1-20E2395F95A6}"/>
              </a:ext>
            </a:extLst>
          </p:cNvPr>
          <p:cNvSpPr txBox="1"/>
          <p:nvPr/>
        </p:nvSpPr>
        <p:spPr>
          <a:xfrm>
            <a:off x="7471009" y="3908022"/>
            <a:ext cx="4083206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45594"/>
                </a:solidFill>
                <a:latin typeface="+mj-lt"/>
              </a:rPr>
              <a:t>Project Manager: </a:t>
            </a:r>
          </a:p>
          <a:p>
            <a:endParaRPr lang="en-US" sz="2000" dirty="0">
              <a:solidFill>
                <a:srgbClr val="000000"/>
              </a:solidFill>
              <a:latin typeface="+mj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0000"/>
                </a:solidFill>
                <a:latin typeface="+mj-lt"/>
              </a:rPr>
              <a:t>Create the PSU</a:t>
            </a:r>
          </a:p>
          <a:p>
            <a:endParaRPr lang="en-US" sz="2000" dirty="0">
              <a:solidFill>
                <a:srgbClr val="000000"/>
              </a:solidFill>
              <a:latin typeface="+mj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0000"/>
                </a:solidFill>
                <a:latin typeface="+mj-lt"/>
              </a:rPr>
              <a:t>Update the PSU</a:t>
            </a:r>
          </a:p>
        </p:txBody>
      </p:sp>
      <p:sp>
        <p:nvSpPr>
          <p:cNvPr id="7" name="Title 8">
            <a:extLst>
              <a:ext uri="{FF2B5EF4-FFF2-40B4-BE49-F238E27FC236}">
                <a16:creationId xmlns:a16="http://schemas.microsoft.com/office/drawing/2014/main" id="{0C3DB5D6-C143-8576-BF2B-1262E6542F3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450937" y="-904221"/>
            <a:ext cx="9290125" cy="2735262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 baseline="0">
                <a:solidFill>
                  <a:srgbClr val="045594"/>
                </a:solidFill>
                <a:latin typeface="ITC Avant Garde Std Md" panose="020B0602020202020204" pitchFamily="34" charset="0"/>
                <a:ea typeface="+mj-ea"/>
                <a:cs typeface="+mj-cs"/>
              </a:defRPr>
            </a:lvl1pPr>
          </a:lstStyle>
          <a:p>
            <a:r>
              <a:rPr lang="en-US" sz="4800" dirty="0"/>
              <a:t>Who is Responsible for the PSU?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CD6DB9D-46ED-915B-925A-E699C41729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985071"/>
            <a:ext cx="7234341" cy="3872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6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7F401E47-AD87-4331-AA0C-BA4781327CB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54115" y="-1"/>
            <a:ext cx="6716591" cy="3498573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706BD11C-2542-4D31-B75A-023B840F76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980" y="3708891"/>
            <a:ext cx="11751528" cy="1951463"/>
          </a:xfrm>
        </p:spPr>
        <p:txBody>
          <a:bodyPr>
            <a:noAutofit/>
          </a:bodyPr>
          <a:lstStyle/>
          <a:p>
            <a:br>
              <a:rPr lang="en-US" sz="2800" dirty="0">
                <a:solidFill>
                  <a:schemeClr val="tx1"/>
                </a:solidFill>
              </a:rPr>
            </a:br>
            <a:br>
              <a:rPr lang="en-US" sz="2800" dirty="0">
                <a:solidFill>
                  <a:schemeClr val="tx1"/>
                </a:solidFill>
              </a:rPr>
            </a:b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" name="Title 8">
            <a:extLst>
              <a:ext uri="{FF2B5EF4-FFF2-40B4-BE49-F238E27FC236}">
                <a16:creationId xmlns:a16="http://schemas.microsoft.com/office/drawing/2014/main" id="{A9BC37E0-401E-4654-19D2-86AC8B00982C}"/>
              </a:ext>
            </a:extLst>
          </p:cNvPr>
          <p:cNvSpPr txBox="1">
            <a:spLocks/>
          </p:cNvSpPr>
          <p:nvPr/>
        </p:nvSpPr>
        <p:spPr>
          <a:xfrm>
            <a:off x="1450937" y="-904221"/>
            <a:ext cx="9290125" cy="2735262"/>
          </a:xfrm>
          <a:prstGeom prst="rect">
            <a:avLst/>
          </a:prstGeom>
        </p:spPr>
        <p:txBody>
          <a:bodyPr lIns="0" rIns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 baseline="0">
                <a:solidFill>
                  <a:srgbClr val="045594"/>
                </a:solidFill>
                <a:latin typeface="ITC Avant Garde Std Md" panose="020B0602020202020204" pitchFamily="34" charset="0"/>
                <a:ea typeface="+mj-ea"/>
                <a:cs typeface="+mj-cs"/>
              </a:defRPr>
            </a:lvl1pPr>
          </a:lstStyle>
          <a:p>
            <a:r>
              <a:rPr lang="en-US" sz="4800" dirty="0"/>
              <a:t>When is a PSU Required?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782583D-2996-CBD3-BB81-E620B40D69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3783" y="2611710"/>
            <a:ext cx="3238333" cy="424629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59688BB-7DED-8019-09C2-1D5970D89953}"/>
              </a:ext>
            </a:extLst>
          </p:cNvPr>
          <p:cNvSpPr txBox="1"/>
          <p:nvPr/>
        </p:nvSpPr>
        <p:spPr>
          <a:xfrm>
            <a:off x="1627769" y="3683651"/>
            <a:ext cx="5821245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>
              <a:solidFill>
                <a:srgbClr val="000000"/>
              </a:solidFill>
              <a:latin typeface="+mj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0000"/>
                </a:solidFill>
                <a:latin typeface="+mj-lt"/>
              </a:rPr>
              <a:t>Every OPD Project</a:t>
            </a:r>
          </a:p>
          <a:p>
            <a:endParaRPr lang="en-US" sz="2000" dirty="0">
              <a:solidFill>
                <a:srgbClr val="000000"/>
              </a:solidFill>
              <a:latin typeface="+mj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0000"/>
                </a:solidFill>
                <a:latin typeface="+mj-lt"/>
              </a:rPr>
              <a:t>Updated Monthly (PM Metric)</a:t>
            </a:r>
          </a:p>
        </p:txBody>
      </p:sp>
    </p:spTree>
    <p:extLst>
      <p:ext uri="{BB962C8B-B14F-4D97-AF65-F5344CB8AC3E}">
        <p14:creationId xmlns:p14="http://schemas.microsoft.com/office/powerpoint/2010/main" val="61857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7F401E47-AD87-4331-AA0C-BA4781327CB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8" name="Title 8">
            <a:extLst>
              <a:ext uri="{FF2B5EF4-FFF2-40B4-BE49-F238E27FC236}">
                <a16:creationId xmlns:a16="http://schemas.microsoft.com/office/drawing/2014/main" id="{328EDCD8-AF17-3BA7-0240-8505A1C51F42}"/>
              </a:ext>
            </a:extLst>
          </p:cNvPr>
          <p:cNvSpPr txBox="1">
            <a:spLocks/>
          </p:cNvSpPr>
          <p:nvPr/>
        </p:nvSpPr>
        <p:spPr>
          <a:xfrm>
            <a:off x="1450937" y="-904221"/>
            <a:ext cx="9290125" cy="2735262"/>
          </a:xfrm>
          <a:prstGeom prst="rect">
            <a:avLst/>
          </a:prstGeom>
        </p:spPr>
        <p:txBody>
          <a:bodyPr lIns="0" rIns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 baseline="0">
                <a:solidFill>
                  <a:srgbClr val="045594"/>
                </a:solidFill>
                <a:latin typeface="ITC Avant Garde Std Md" panose="020B0602020202020204" pitchFamily="34" charset="0"/>
                <a:ea typeface="+mj-ea"/>
                <a:cs typeface="+mj-cs"/>
              </a:defRPr>
            </a:lvl1pPr>
          </a:lstStyle>
          <a:p>
            <a:r>
              <a:rPr lang="en-US" sz="4800" dirty="0"/>
              <a:t>Where is the PSU Located?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B908E105-0A7D-8339-481D-268B429B7B5B}"/>
              </a:ext>
            </a:extLst>
          </p:cNvPr>
          <p:cNvSpPr txBox="1">
            <a:spLocks/>
          </p:cNvSpPr>
          <p:nvPr/>
        </p:nvSpPr>
        <p:spPr>
          <a:xfrm>
            <a:off x="-499947" y="4849077"/>
            <a:ext cx="9290125" cy="463410"/>
          </a:xfrm>
          <a:prstGeom prst="rect">
            <a:avLst/>
          </a:prstGeom>
        </p:spPr>
        <p:txBody>
          <a:bodyPr lIns="0" rIns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 baseline="0">
                <a:solidFill>
                  <a:srgbClr val="045594"/>
                </a:solidFill>
                <a:latin typeface="ITC Avant Garde Std Md" panose="020B0602020202020204" pitchFamily="34" charset="0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rgbClr val="000000"/>
                </a:solidFill>
              </a:rPr>
              <a:t>TEMPLATE – Project Status Update Form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340FAD9-2C75-04F8-946A-EBB62DE81A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0950" y="3619607"/>
            <a:ext cx="4521050" cy="3238393"/>
          </a:xfrm>
          <a:prstGeom prst="rect">
            <a:avLst/>
          </a:prstGeom>
        </p:spPr>
      </p:pic>
      <p:sp>
        <p:nvSpPr>
          <p:cNvPr id="10" name="Title 8">
            <a:extLst>
              <a:ext uri="{FF2B5EF4-FFF2-40B4-BE49-F238E27FC236}">
                <a16:creationId xmlns:a16="http://schemas.microsoft.com/office/drawing/2014/main" id="{611C95CA-B985-D020-9BD8-B63EFD8FFFCB}"/>
              </a:ext>
            </a:extLst>
          </p:cNvPr>
          <p:cNvSpPr txBox="1">
            <a:spLocks/>
          </p:cNvSpPr>
          <p:nvPr/>
        </p:nvSpPr>
        <p:spPr>
          <a:xfrm>
            <a:off x="654554" y="2350805"/>
            <a:ext cx="10615262" cy="989253"/>
          </a:xfrm>
          <a:prstGeom prst="rect">
            <a:avLst/>
          </a:prstGeom>
          <a:solidFill>
            <a:srgbClr val="13784B"/>
          </a:solidFill>
        </p:spPr>
        <p:txBody>
          <a:bodyPr lIns="0" rIns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 baseline="0">
                <a:solidFill>
                  <a:srgbClr val="045594"/>
                </a:solidFill>
                <a:latin typeface="ITC Avant Garde Std Md" panose="020B0602020202020204" pitchFamily="34" charset="0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bg1"/>
                </a:solidFill>
              </a:rPr>
              <a:t>It is found Online </a:t>
            </a:r>
          </a:p>
          <a:p>
            <a:r>
              <a:rPr lang="en-US" sz="3200" dirty="0">
                <a:solidFill>
                  <a:schemeClr val="bg1"/>
                </a:solidFill>
              </a:rPr>
              <a:t>ROADS/Design Related Resources/Category: Program Delivery</a:t>
            </a:r>
          </a:p>
        </p:txBody>
      </p:sp>
    </p:spTree>
    <p:extLst>
      <p:ext uri="{BB962C8B-B14F-4D97-AF65-F5344CB8AC3E}">
        <p14:creationId xmlns:p14="http://schemas.microsoft.com/office/powerpoint/2010/main" val="369041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8">
            <a:extLst>
              <a:ext uri="{FF2B5EF4-FFF2-40B4-BE49-F238E27FC236}">
                <a16:creationId xmlns:a16="http://schemas.microsoft.com/office/drawing/2014/main" id="{2801A3CC-44B9-A762-33B8-709816A94653}"/>
              </a:ext>
            </a:extLst>
          </p:cNvPr>
          <p:cNvSpPr txBox="1">
            <a:spLocks/>
          </p:cNvSpPr>
          <p:nvPr/>
        </p:nvSpPr>
        <p:spPr>
          <a:xfrm>
            <a:off x="2388783" y="2638731"/>
            <a:ext cx="2054263" cy="2735262"/>
          </a:xfrm>
          <a:prstGeom prst="rect">
            <a:avLst/>
          </a:prstGeom>
        </p:spPr>
        <p:txBody>
          <a:bodyPr lIns="0" rIns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 baseline="0">
                <a:solidFill>
                  <a:srgbClr val="045594"/>
                </a:solidFill>
                <a:latin typeface="ITC Avant Garde Std Md" panose="020B0602020202020204" pitchFamily="34" charset="0"/>
                <a:ea typeface="+mj-ea"/>
                <a:cs typeface="+mj-cs"/>
              </a:defRPr>
            </a:lvl1pPr>
          </a:lstStyle>
          <a:p>
            <a:r>
              <a:rPr lang="en-US" sz="6000" dirty="0"/>
              <a:t>Filling Out the PSU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58E82B5-5857-8449-FE9E-043966F067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3046" y="1049216"/>
            <a:ext cx="5632938" cy="5632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3516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6AEC932-2A79-FA32-9B5E-DB4C120562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527" y="667327"/>
            <a:ext cx="9835855" cy="4991697"/>
          </a:xfrm>
          <a:prstGeom prst="rect">
            <a:avLst/>
          </a:prstGeom>
          <a:noFill/>
          <a:ln w="76200">
            <a:solidFill>
              <a:srgbClr val="13784B"/>
            </a:solidFill>
          </a:ln>
        </p:spPr>
      </p:pic>
      <p:pic>
        <p:nvPicPr>
          <p:cNvPr id="8" name="Graphic 7" descr="Badge 1 with solid fill">
            <a:extLst>
              <a:ext uri="{FF2B5EF4-FFF2-40B4-BE49-F238E27FC236}">
                <a16:creationId xmlns:a16="http://schemas.microsoft.com/office/drawing/2014/main" id="{A2526ADC-6A4C-FE2C-325B-A5943DE0D5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706" y="3063211"/>
            <a:ext cx="457200" cy="457200"/>
          </a:xfrm>
          <a:prstGeom prst="rect">
            <a:avLst/>
          </a:prstGeom>
        </p:spPr>
      </p:pic>
      <p:pic>
        <p:nvPicPr>
          <p:cNvPr id="9" name="Graphic 8" descr="Badge 1 with solid fill">
            <a:extLst>
              <a:ext uri="{FF2B5EF4-FFF2-40B4-BE49-F238E27FC236}">
                <a16:creationId xmlns:a16="http://schemas.microsoft.com/office/drawing/2014/main" id="{5331CA8D-5612-2571-E3A6-3325932105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706" y="3863194"/>
            <a:ext cx="457200" cy="457200"/>
          </a:xfrm>
          <a:prstGeom prst="rect">
            <a:avLst/>
          </a:prstGeom>
        </p:spPr>
      </p:pic>
      <p:pic>
        <p:nvPicPr>
          <p:cNvPr id="11" name="Graphic 10" descr="Badge 1 with solid fill">
            <a:extLst>
              <a:ext uri="{FF2B5EF4-FFF2-40B4-BE49-F238E27FC236}">
                <a16:creationId xmlns:a16="http://schemas.microsoft.com/office/drawing/2014/main" id="{D7B43FA3-3272-8495-F2D9-F3901EFBA3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9134" y="5087408"/>
            <a:ext cx="457200" cy="4572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2130561-C3CA-B38D-78FE-0488FEFB90CE}"/>
              </a:ext>
            </a:extLst>
          </p:cNvPr>
          <p:cNvSpPr/>
          <p:nvPr/>
        </p:nvSpPr>
        <p:spPr>
          <a:xfrm>
            <a:off x="841917" y="3160906"/>
            <a:ext cx="2670717" cy="228600"/>
          </a:xfrm>
          <a:prstGeom prst="rect">
            <a:avLst/>
          </a:prstGeom>
          <a:solidFill>
            <a:srgbClr val="045594">
              <a:alpha val="30000"/>
            </a:srgbClr>
          </a:solidFill>
          <a:ln w="38100">
            <a:solidFill>
              <a:srgbClr val="0455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631F621-E7C9-7790-E21A-03ADEF4F2589}"/>
              </a:ext>
            </a:extLst>
          </p:cNvPr>
          <p:cNvSpPr/>
          <p:nvPr/>
        </p:nvSpPr>
        <p:spPr>
          <a:xfrm>
            <a:off x="841917" y="3878590"/>
            <a:ext cx="3573966" cy="825311"/>
          </a:xfrm>
          <a:prstGeom prst="rect">
            <a:avLst/>
          </a:prstGeom>
          <a:solidFill>
            <a:srgbClr val="045594">
              <a:alpha val="30000"/>
            </a:srgbClr>
          </a:solidFill>
          <a:ln w="38100">
            <a:solidFill>
              <a:srgbClr val="0455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CC6C9FB-B0F6-25BC-DF67-F3F2701359B4}"/>
              </a:ext>
            </a:extLst>
          </p:cNvPr>
          <p:cNvSpPr/>
          <p:nvPr/>
        </p:nvSpPr>
        <p:spPr>
          <a:xfrm>
            <a:off x="841917" y="5107259"/>
            <a:ext cx="4603596" cy="291912"/>
          </a:xfrm>
          <a:prstGeom prst="rect">
            <a:avLst/>
          </a:prstGeom>
          <a:solidFill>
            <a:srgbClr val="045594">
              <a:alpha val="30000"/>
            </a:srgbClr>
          </a:solidFill>
          <a:ln w="38100">
            <a:solidFill>
              <a:srgbClr val="0455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BCD0473-4B12-ABE1-EF00-14873324FA95}"/>
              </a:ext>
            </a:extLst>
          </p:cNvPr>
          <p:cNvSpPr txBox="1"/>
          <p:nvPr/>
        </p:nvSpPr>
        <p:spPr>
          <a:xfrm>
            <a:off x="412116" y="5887391"/>
            <a:ext cx="6530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3200" dirty="0">
                <a:solidFill>
                  <a:srgbClr val="045594"/>
                </a:solidFill>
                <a:latin typeface="+mj-lt"/>
              </a:rPr>
              <a:t>Information from the PSR.</a:t>
            </a:r>
          </a:p>
        </p:txBody>
      </p:sp>
      <p:sp>
        <p:nvSpPr>
          <p:cNvPr id="17" name="Callout: Left Arrow 16">
            <a:extLst>
              <a:ext uri="{FF2B5EF4-FFF2-40B4-BE49-F238E27FC236}">
                <a16:creationId xmlns:a16="http://schemas.microsoft.com/office/drawing/2014/main" id="{0668B177-1F7A-1224-15E3-6B570C71E6E0}"/>
              </a:ext>
            </a:extLst>
          </p:cNvPr>
          <p:cNvSpPr/>
          <p:nvPr/>
        </p:nvSpPr>
        <p:spPr>
          <a:xfrm>
            <a:off x="6646127" y="2037446"/>
            <a:ext cx="5071946" cy="1514218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54230"/>
            </a:avLst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Don’t forget to update monthly</a:t>
            </a:r>
          </a:p>
        </p:txBody>
      </p:sp>
    </p:spTree>
    <p:extLst>
      <p:ext uri="{BB962C8B-B14F-4D97-AF65-F5344CB8AC3E}">
        <p14:creationId xmlns:p14="http://schemas.microsoft.com/office/powerpoint/2010/main" val="247917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6" grpId="0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6AEC932-2A79-FA32-9B5E-DB4C120562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907" y="625319"/>
            <a:ext cx="9903240" cy="5025895"/>
          </a:xfrm>
          <a:prstGeom prst="rect">
            <a:avLst/>
          </a:prstGeom>
          <a:noFill/>
          <a:ln w="76200">
            <a:solidFill>
              <a:srgbClr val="13784B"/>
            </a:solidFill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2130561-C3CA-B38D-78FE-0488FEFB90CE}"/>
              </a:ext>
            </a:extLst>
          </p:cNvPr>
          <p:cNvSpPr/>
          <p:nvPr/>
        </p:nvSpPr>
        <p:spPr>
          <a:xfrm>
            <a:off x="742949" y="3319796"/>
            <a:ext cx="9030137" cy="277766"/>
          </a:xfrm>
          <a:prstGeom prst="rect">
            <a:avLst/>
          </a:prstGeom>
          <a:solidFill>
            <a:srgbClr val="045594">
              <a:alpha val="30000"/>
            </a:srgbClr>
          </a:solidFill>
          <a:ln w="38100">
            <a:solidFill>
              <a:srgbClr val="0455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BCD0473-4B12-ABE1-EF00-14873324FA95}"/>
              </a:ext>
            </a:extLst>
          </p:cNvPr>
          <p:cNvSpPr txBox="1"/>
          <p:nvPr/>
        </p:nvSpPr>
        <p:spPr>
          <a:xfrm>
            <a:off x="495272" y="5780782"/>
            <a:ext cx="107637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45594"/>
                </a:solidFill>
                <a:latin typeface="+mj-lt"/>
              </a:rPr>
              <a:t>2. PSU are to be saved on PW in the </a:t>
            </a:r>
            <a:r>
              <a:rPr lang="en-US" sz="3200" b="1" dirty="0">
                <a:solidFill>
                  <a:srgbClr val="045594"/>
                </a:solidFill>
                <a:latin typeface="+mj-lt"/>
              </a:rPr>
              <a:t>AOH folder </a:t>
            </a:r>
            <a:r>
              <a:rPr lang="en-US" sz="3200" dirty="0">
                <a:solidFill>
                  <a:srgbClr val="045594"/>
                </a:solidFill>
                <a:latin typeface="+mj-lt"/>
              </a:rPr>
              <a:t>under PE\Program Delivery</a:t>
            </a:r>
          </a:p>
        </p:txBody>
      </p:sp>
      <p:pic>
        <p:nvPicPr>
          <p:cNvPr id="3" name="Graphic 2" descr="Badge with solid fill">
            <a:extLst>
              <a:ext uri="{FF2B5EF4-FFF2-40B4-BE49-F238E27FC236}">
                <a16:creationId xmlns:a16="http://schemas.microsoft.com/office/drawing/2014/main" id="{9693149B-6D1C-0812-89DE-A3BB3BDADD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072" y="3319795"/>
            <a:ext cx="457200" cy="457200"/>
          </a:xfrm>
          <a:prstGeom prst="rect">
            <a:avLst/>
          </a:prstGeom>
        </p:spPr>
      </p:pic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A40D235D-3F0C-CAF4-2A7B-288B0A4714E7}"/>
              </a:ext>
            </a:extLst>
          </p:cNvPr>
          <p:cNvSpPr/>
          <p:nvPr/>
        </p:nvSpPr>
        <p:spPr>
          <a:xfrm>
            <a:off x="8268510" y="1304582"/>
            <a:ext cx="3689027" cy="1613716"/>
          </a:xfrm>
          <a:prstGeom prst="wedgeEllipseCallout">
            <a:avLst>
              <a:gd name="adj1" fmla="val -33086"/>
              <a:gd name="adj2" fmla="val 77276"/>
            </a:avLst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+mj-lt"/>
              </a:rPr>
              <a:t>Hyperlink is for the AOH folder</a:t>
            </a:r>
          </a:p>
        </p:txBody>
      </p:sp>
    </p:spTree>
    <p:extLst>
      <p:ext uri="{BB962C8B-B14F-4D97-AF65-F5344CB8AC3E}">
        <p14:creationId xmlns:p14="http://schemas.microsoft.com/office/powerpoint/2010/main" val="323386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/>
      <p:bldP spid="2" grpId="0" animBg="1"/>
    </p:bldLst>
  </p:timing>
</p:sld>
</file>

<file path=ppt/theme/theme1.xml><?xml version="1.0" encoding="utf-8"?>
<a:theme xmlns:a="http://schemas.openxmlformats.org/drawingml/2006/main" name="Title Slide Option #1">
  <a:themeElements>
    <a:clrScheme name="GDOT branding">
      <a:dk1>
        <a:srgbClr val="045594"/>
      </a:dk1>
      <a:lt1>
        <a:srgbClr val="FFFFFF"/>
      </a:lt1>
      <a:dk2>
        <a:srgbClr val="4D4D4F"/>
      </a:dk2>
      <a:lt2>
        <a:srgbClr val="9E9FA2"/>
      </a:lt2>
      <a:accent1>
        <a:srgbClr val="E2E3E4"/>
      </a:accent1>
      <a:accent2>
        <a:srgbClr val="F0B31D"/>
      </a:accent2>
      <a:accent3>
        <a:srgbClr val="CA006C"/>
      </a:accent3>
      <a:accent4>
        <a:srgbClr val="009F94"/>
      </a:accent4>
      <a:accent5>
        <a:srgbClr val="045594"/>
      </a:accent5>
      <a:accent6>
        <a:srgbClr val="13784B"/>
      </a:accent6>
      <a:hlink>
        <a:srgbClr val="045594"/>
      </a:hlink>
      <a:folHlink>
        <a:srgbClr val="CA006C"/>
      </a:folHlink>
    </a:clrScheme>
    <a:fontScheme name="GDOT Fonts">
      <a:majorFont>
        <a:latin typeface="ITC Avant Garde Std Md"/>
        <a:ea typeface=""/>
        <a:cs typeface=""/>
      </a:majorFont>
      <a:minorFont>
        <a:latin typeface="HelveticaNeueLT Com 55 Roman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DOT PowerPoint Template - Widescreen_v2  -  Read-Only" id="{51A7CB90-C7E3-4714-AAE1-16030F406DB0}" vid="{F1ABEEE9-BA71-4616-81F1-7982AA51A953}"/>
    </a:ext>
  </a:extLst>
</a:theme>
</file>

<file path=ppt/theme/theme2.xml><?xml version="1.0" encoding="utf-8"?>
<a:theme xmlns:a="http://schemas.openxmlformats.org/drawingml/2006/main" name="Title Slide Option #2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DOT PowerPoint Template - Widescreen_v2  -  Read-Only" id="{51A7CB90-C7E3-4714-AAE1-16030F406DB0}" vid="{AEACD388-E75D-4117-A899-6B29C78B33CC}"/>
    </a:ext>
  </a:extLst>
</a:theme>
</file>

<file path=ppt/theme/theme3.xml><?xml version="1.0" encoding="utf-8"?>
<a:theme xmlns:a="http://schemas.openxmlformats.org/drawingml/2006/main" name="One Vertical Photo on Right Layou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DOT PowerPoint Template - Widescreen_v2  -  Read-Only" id="{51A7CB90-C7E3-4714-AAE1-16030F406DB0}" vid="{E1592FFD-140C-4D45-9F08-D71DD562A44B}"/>
    </a:ext>
  </a:extLst>
</a:theme>
</file>

<file path=ppt/theme/theme4.xml><?xml version="1.0" encoding="utf-8"?>
<a:theme xmlns:a="http://schemas.openxmlformats.org/drawingml/2006/main" name="Three Horizontal Photos at Bottom Layou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DOT PowerPoint Template - Widescreen_v2  -  Read-Only" id="{51A7CB90-C7E3-4714-AAE1-16030F406DB0}" vid="{2F9FEF35-EBC1-46FB-9675-5432E965D6ED}"/>
    </a:ext>
  </a:extLst>
</a:theme>
</file>

<file path=ppt/theme/theme5.xml><?xml version="1.0" encoding="utf-8"?>
<a:theme xmlns:a="http://schemas.openxmlformats.org/drawingml/2006/main" name="Two Horizontal Photos on Right  Layou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DOT PowerPoint Template - Widescreen_v2  -  Read-Only" id="{51A7CB90-C7E3-4714-AAE1-16030F406DB0}" vid="{3880BA54-38A2-42C4-A186-C75473FA01DF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GDOT PowerPoint Template - Widescreen_v2-GSLT5XPNFK3</Template>
  <TotalTime>182</TotalTime>
  <Words>2173</Words>
  <Application>Microsoft Office PowerPoint</Application>
  <PresentationFormat>Widescreen</PresentationFormat>
  <Paragraphs>206</Paragraphs>
  <Slides>29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29</vt:i4>
      </vt:variant>
    </vt:vector>
  </HeadingPairs>
  <TitlesOfParts>
    <vt:vector size="40" baseType="lpstr">
      <vt:lpstr>Aptos</vt:lpstr>
      <vt:lpstr>Arial</vt:lpstr>
      <vt:lpstr>Arial Nova Light</vt:lpstr>
      <vt:lpstr>Calibri</vt:lpstr>
      <vt:lpstr>HelveticaNeueLT Com 55 Roman</vt:lpstr>
      <vt:lpstr>ITC Avant Garde Std Md</vt:lpstr>
      <vt:lpstr>Title Slide Option #1</vt:lpstr>
      <vt:lpstr>Title Slide Option #2</vt:lpstr>
      <vt:lpstr>One Vertical Photo on Right Layout</vt:lpstr>
      <vt:lpstr>Three Horizontal Photos at Bottom Layout</vt:lpstr>
      <vt:lpstr>Two Horizontal Photos on Right  Layout</vt:lpstr>
      <vt:lpstr>Project Status Update (PSU)</vt:lpstr>
      <vt:lpstr>Learning Objectives</vt:lpstr>
      <vt:lpstr>PowerPoint Presentation</vt:lpstr>
      <vt:lpstr>Who is Responsible for the PSU?</vt:lpstr>
      <vt:lpstr>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Heidi Schneider</dc:creator>
  <cp:lastModifiedBy>Heidi Schneider</cp:lastModifiedBy>
  <cp:revision>2</cp:revision>
  <cp:lastPrinted>2018-07-03T12:41:58Z</cp:lastPrinted>
  <dcterms:created xsi:type="dcterms:W3CDTF">2025-09-24T18:11:31Z</dcterms:created>
  <dcterms:modified xsi:type="dcterms:W3CDTF">2025-10-30T15:05:20Z</dcterms:modified>
</cp:coreProperties>
</file>